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grYpy7oYPFaZbQuDoZosY/SuP1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e088c0de5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e088c0de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6e088c0de5_2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g36e088c0de5_2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e088c0de5_2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e088c0de5_2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6e088c0de5_2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6e088c0de5_2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e088c0de5_5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g36e088c0de5_5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4c43bcee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344c43bcee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6e088c0de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g36e088c0de5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e088c0de5_5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g36e088c0de5_5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4c43bceee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44c43bcee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6e088c0de5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6e088c0de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4c43bcee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g344c43bcee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6e088c0de5_2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g36e088c0de5_2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6e088c0de5_26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6e088c0de5_2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t>중복사용되는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6e088c0de5_2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6e088c0de5_2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t>코드에 바로 쓰이는 문자열과 상수들을 의미있는 이름을 가진 상수로 분리하여 가독성과 유지보수성을 높였습니다.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e088c0de5_26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e088c0de5_2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6e088c0de5_26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6e088c0de5_2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t>초반에 조건에 맞지 않는 상황을 빠르게 걸러내는 가드절을 사용하여 함수의 실행 흐름을 단순하게 만들었습니다.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6e088c0de5_26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6e088c0de5_2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e088c0de5_26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e088c0de5_2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t>pep8은 Python Style 가이드인데 flake8 lint 툴을 사용해서 코드를 검사한뒤 적용시켰습니다.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e088c0de5_26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e088c0de5_2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e088c0de5_5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g36e088c0de5_5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e088c0de5_5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6e088c0de5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e088c0de5_5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g36e088c0de5_5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6e088c0de5_5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6e088c0de5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t>기존 위와 같이 if else 문으로 분기를 탔었고,</a:t>
            </a:r>
            <a:endParaRPr/>
          </a:p>
          <a:p>
            <a:pPr marL="0" lvl="0" indent="0" algn="l" rtl="0">
              <a:spcBef>
                <a:spcPts val="0"/>
              </a:spcBef>
              <a:spcAft>
                <a:spcPts val="0"/>
              </a:spcAft>
              <a:buNone/>
            </a:pPr>
            <a:r>
              <a:rPr lang="ko-KR"/>
              <a:t>명령을 실행하는 객체와 명령을 요청하는 객체가 같은데</a:t>
            </a:r>
            <a:endParaRPr/>
          </a:p>
          <a:p>
            <a:pPr marL="0" lvl="0" indent="0" algn="l" rtl="0">
              <a:spcBef>
                <a:spcPts val="0"/>
              </a:spcBef>
              <a:spcAft>
                <a:spcPts val="0"/>
              </a:spcAft>
              <a:buNone/>
            </a:pPr>
            <a:r>
              <a:rPr lang="ko-KR"/>
              <a:t>이를 객체로 캡슐화하는 command 패턴을 적용하여여 분리를 했습니다.</a:t>
            </a:r>
            <a:endParaRPr/>
          </a:p>
          <a:p>
            <a:pPr marL="0" lvl="0" indent="0" algn="l" rtl="0">
              <a:spcBef>
                <a:spcPts val="0"/>
              </a:spcBef>
              <a:spcAft>
                <a:spcPts val="0"/>
              </a:spcAft>
              <a:buNone/>
            </a:pPr>
            <a:r>
              <a:rPr lang="ko-KR"/>
              <a:t>또한 다양한 추가 기능들이 예상되어 추가 기능 개발에 용이합니다.</a:t>
            </a:r>
            <a:endParaRPr/>
          </a:p>
          <a:p>
            <a:pPr marL="0" lvl="0" indent="0" algn="l" rtl="0">
              <a:spcBef>
                <a:spcPts val="0"/>
              </a:spcBef>
              <a:spcAft>
                <a:spcPts val="0"/>
              </a:spcAft>
              <a:buClr>
                <a:schemeClr val="dk1"/>
              </a:buClr>
              <a:buSzPts val="1100"/>
              <a:buFont typeface="Arial"/>
              <a:buNone/>
            </a:pPr>
            <a:r>
              <a:rPr lang="ko-KR">
                <a:solidFill>
                  <a:schemeClr val="dk1"/>
                </a:solidFill>
              </a:rPr>
              <a:t>invoker (shell)</a:t>
            </a:r>
            <a:endParaRPr>
              <a:solidFill>
                <a:schemeClr val="dk1"/>
              </a:solidFill>
            </a:endParaRPr>
          </a:p>
          <a:p>
            <a:pPr marL="0" lvl="0" indent="0" algn="l" rtl="0">
              <a:spcBef>
                <a:spcPts val="0"/>
              </a:spcBef>
              <a:spcAft>
                <a:spcPts val="0"/>
              </a:spcAft>
              <a:buClr>
                <a:schemeClr val="dk1"/>
              </a:buClr>
              <a:buSzPts val="1100"/>
              <a:buFont typeface="Arial"/>
              <a:buNone/>
            </a:pPr>
            <a:r>
              <a:rPr lang="ko-KR">
                <a:solidFill>
                  <a:schemeClr val="dk1"/>
                </a:solidFill>
              </a:rPr>
              <a:t>Command 객체 (command)</a:t>
            </a:r>
            <a:endParaRPr>
              <a:solidFill>
                <a:schemeClr val="dk1"/>
              </a:solidFill>
            </a:endParaRPr>
          </a:p>
          <a:p>
            <a:pPr marL="0" lvl="0" indent="0" algn="l" rtl="0">
              <a:spcBef>
                <a:spcPts val="0"/>
              </a:spcBef>
              <a:spcAft>
                <a:spcPts val="0"/>
              </a:spcAft>
              <a:buClr>
                <a:schemeClr val="dk1"/>
              </a:buClr>
              <a:buSzPts val="1100"/>
              <a:buFont typeface="Arial"/>
              <a:buNone/>
            </a:pPr>
            <a:r>
              <a:rPr lang="ko-KR">
                <a:solidFill>
                  <a:schemeClr val="dk1"/>
                </a:solidFill>
              </a:rPr>
              <a:t>Receiver (SSD)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6e088c0de5_5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6e088c0de5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KR"/>
              <a:t>다음으로는 Factory pattern을 적용하였습니다. 기존에는 Command가 추가됨에 따라 SSD shell 코드 블록에서 추가된 comman에 대한 작업을 진행해줘야했습니다. 저희는 CommandFactory 클래스를 Factory 패턴으로 구현해 CommandFactory 클래스만 수정해도 추가된 command가 동작하도록 수정하여 유지 보수성을 향상시켰습니다.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7054821cc7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7054821cc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6e088c0de5_5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g36e088c0de5_5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6e088c0de5_5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6e088c0de5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6e088c0de5_5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6e088c0de5_5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e088c0de5_2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36e088c0de5_2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6e088c0de5_25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36e088c0de5_25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6e088c0de5_1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6e088c0de5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6e088c0de5_12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6e088c0de5_1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e088c0de5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e088c0de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6e088c0de5_1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36e088c0de5_14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e088c0de5_5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36e088c0de5_5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44c43bceee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44c43bcee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e088c0de5_9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e088c0de5_9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6e088c0de5_14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6e088c0de5_1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e088c0de5_2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6e088c0de5_2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1"/>
        <p:cNvGrpSpPr/>
        <p:nvPr/>
      </p:nvGrpSpPr>
      <p:grpSpPr>
        <a:xfrm>
          <a:off x="0" y="0"/>
          <a:ext cx="0" cy="0"/>
          <a:chOff x="0" y="0"/>
          <a:chExt cx="0" cy="0"/>
        </a:xfrm>
      </p:grpSpPr>
      <p:sp>
        <p:nvSpPr>
          <p:cNvPr id="12" name="Google Shape;12;p6"/>
          <p:cNvSpPr txBox="1">
            <a:spLocks noGrp="1"/>
          </p:cNvSpPr>
          <p:nvPr>
            <p:ph type="body" idx="1"/>
          </p:nvPr>
        </p:nvSpPr>
        <p:spPr>
          <a:xfrm>
            <a:off x="7671999" y="5301208"/>
            <a:ext cx="3987692" cy="889496"/>
          </a:xfrm>
          <a:prstGeom prst="rect">
            <a:avLst/>
          </a:prstGeom>
          <a:noFill/>
          <a:ln>
            <a:noFill/>
          </a:ln>
        </p:spPr>
        <p:txBody>
          <a:bodyPr spcFirstLastPara="1" wrap="square" lIns="0" tIns="45700" rIns="91425" bIns="45700" anchor="t" anchorCtr="0">
            <a:normAutofit/>
          </a:bodyPr>
          <a:lstStyle>
            <a:lvl1pPr marL="457200" lvl="0" indent="-228600" algn="r">
              <a:lnSpc>
                <a:spcPct val="90000"/>
              </a:lnSpc>
              <a:spcBef>
                <a:spcPts val="1000"/>
              </a:spcBef>
              <a:spcAft>
                <a:spcPts val="0"/>
              </a:spcAft>
              <a:buClr>
                <a:srgbClr val="262626"/>
              </a:buClr>
              <a:buSzPts val="1500"/>
              <a:buNone/>
              <a:defRPr sz="1500" b="0">
                <a:solidFill>
                  <a:srgbClr val="262626"/>
                </a:solidFill>
                <a:latin typeface="Malgun Gothic"/>
                <a:ea typeface="Malgun Gothic"/>
                <a:cs typeface="Malgun Gothic"/>
                <a:sym typeface="Malgun Gothic"/>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 name="Google Shape;13;p6"/>
          <p:cNvSpPr txBox="1"/>
          <p:nvPr/>
        </p:nvSpPr>
        <p:spPr>
          <a:xfrm>
            <a:off x="618827" y="321810"/>
            <a:ext cx="1794274"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600"/>
              <a:buFont typeface="Arial"/>
              <a:buNone/>
            </a:pPr>
            <a:r>
              <a:rPr lang="ko-KR" sz="1600" b="1" i="0" u="none" strike="noStrike" cap="none">
                <a:solidFill>
                  <a:schemeClr val="dk1"/>
                </a:solidFill>
                <a:latin typeface="Malgun Gothic"/>
                <a:ea typeface="Malgun Gothic"/>
                <a:cs typeface="Malgun Gothic"/>
                <a:sym typeface="Malgun Gothic"/>
              </a:rPr>
              <a:t>Create your value </a:t>
            </a:r>
            <a:endParaRPr sz="1600" b="1" i="0" u="none" strike="noStrike" cap="none">
              <a:solidFill>
                <a:schemeClr val="dk1"/>
              </a:solidFill>
              <a:latin typeface="Malgun Gothic"/>
              <a:ea typeface="Malgun Gothic"/>
              <a:cs typeface="Malgun Gothic"/>
              <a:sym typeface="Malgun Gothic"/>
            </a:endParaRPr>
          </a:p>
        </p:txBody>
      </p:sp>
      <p:sp>
        <p:nvSpPr>
          <p:cNvPr id="14" name="Google Shape;14;p6"/>
          <p:cNvSpPr txBox="1">
            <a:spLocks noGrp="1"/>
          </p:cNvSpPr>
          <p:nvPr>
            <p:ph type="body" idx="2"/>
          </p:nvPr>
        </p:nvSpPr>
        <p:spPr>
          <a:xfrm>
            <a:off x="1329231" y="1952626"/>
            <a:ext cx="6317711" cy="1260351"/>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0"/>
              </a:spcBef>
              <a:spcAft>
                <a:spcPts val="0"/>
              </a:spcAft>
              <a:buClr>
                <a:schemeClr val="dk1"/>
              </a:buClr>
              <a:buSzPts val="3200"/>
              <a:buNone/>
              <a:defRPr sz="3200" b="1">
                <a:solidFill>
                  <a:schemeClr val="dk1"/>
                </a:solidFill>
                <a:latin typeface="Malgun Gothic"/>
                <a:ea typeface="Malgun Gothic"/>
                <a:cs typeface="Malgun Gothic"/>
                <a:sym typeface="Malgun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5" name="Google Shape;15;p6"/>
          <p:cNvGrpSpPr/>
          <p:nvPr/>
        </p:nvGrpSpPr>
        <p:grpSpPr>
          <a:xfrm>
            <a:off x="1107692" y="1513269"/>
            <a:ext cx="6785846" cy="3239999"/>
            <a:chOff x="900000" y="1513268"/>
            <a:chExt cx="5513500" cy="3239999"/>
          </a:xfrm>
        </p:grpSpPr>
        <p:grpSp>
          <p:nvGrpSpPr>
            <p:cNvPr id="16" name="Google Shape;16;p6"/>
            <p:cNvGrpSpPr/>
            <p:nvPr/>
          </p:nvGrpSpPr>
          <p:grpSpPr>
            <a:xfrm>
              <a:off x="900000" y="1513268"/>
              <a:ext cx="180000" cy="3239999"/>
              <a:chOff x="900000" y="1513268"/>
              <a:chExt cx="180000" cy="3239999"/>
            </a:xfrm>
          </p:grpSpPr>
          <p:sp>
            <p:nvSpPr>
              <p:cNvPr id="17" name="Google Shape;17;p6"/>
              <p:cNvSpPr/>
              <p:nvPr/>
            </p:nvSpPr>
            <p:spPr>
              <a:xfrm>
                <a:off x="900000" y="1513268"/>
                <a:ext cx="180000" cy="36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18" name="Google Shape;18;p6"/>
              <p:cNvSpPr/>
              <p:nvPr/>
            </p:nvSpPr>
            <p:spPr>
              <a:xfrm rot="10800000">
                <a:off x="900000" y="4393267"/>
                <a:ext cx="180000" cy="36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grpSp>
          <p:nvGrpSpPr>
            <p:cNvPr id="19" name="Google Shape;19;p6"/>
            <p:cNvGrpSpPr/>
            <p:nvPr/>
          </p:nvGrpSpPr>
          <p:grpSpPr>
            <a:xfrm>
              <a:off x="900000" y="1513268"/>
              <a:ext cx="5513500" cy="3239999"/>
              <a:chOff x="900000" y="1513268"/>
              <a:chExt cx="5513500" cy="3239999"/>
            </a:xfrm>
          </p:grpSpPr>
          <p:sp>
            <p:nvSpPr>
              <p:cNvPr id="20" name="Google Shape;20;p6"/>
              <p:cNvSpPr/>
              <p:nvPr/>
            </p:nvSpPr>
            <p:spPr>
              <a:xfrm>
                <a:off x="6233500" y="1513268"/>
                <a:ext cx="180000" cy="36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5AB4"/>
                  </a:solidFill>
                  <a:latin typeface="Malgun Gothic"/>
                  <a:ea typeface="Malgun Gothic"/>
                  <a:cs typeface="Malgun Gothic"/>
                  <a:sym typeface="Malgun Gothic"/>
                </a:endParaRPr>
              </a:p>
            </p:txBody>
          </p:sp>
          <p:grpSp>
            <p:nvGrpSpPr>
              <p:cNvPr id="21" name="Google Shape;21;p6"/>
              <p:cNvGrpSpPr/>
              <p:nvPr/>
            </p:nvGrpSpPr>
            <p:grpSpPr>
              <a:xfrm>
                <a:off x="900000" y="1513269"/>
                <a:ext cx="5513500" cy="3239997"/>
                <a:chOff x="900000" y="1513269"/>
                <a:chExt cx="3240000" cy="3239997"/>
              </a:xfrm>
            </p:grpSpPr>
            <p:sp>
              <p:nvSpPr>
                <p:cNvPr id="22" name="Google Shape;22;p6"/>
                <p:cNvSpPr/>
                <p:nvPr/>
              </p:nvSpPr>
              <p:spPr>
                <a:xfrm rot="-5400000">
                  <a:off x="2430000" y="-16731"/>
                  <a:ext cx="180000" cy="324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3" name="Google Shape;23;p6"/>
                <p:cNvSpPr/>
                <p:nvPr/>
              </p:nvSpPr>
              <p:spPr>
                <a:xfrm rot="5400000">
                  <a:off x="2430000" y="3043266"/>
                  <a:ext cx="180000" cy="324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sp>
            <p:nvSpPr>
              <p:cNvPr id="24" name="Google Shape;24;p6"/>
              <p:cNvSpPr/>
              <p:nvPr/>
            </p:nvSpPr>
            <p:spPr>
              <a:xfrm rot="10800000">
                <a:off x="6233500" y="4393267"/>
                <a:ext cx="180000" cy="36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grpSp>
      <p:sp>
        <p:nvSpPr>
          <p:cNvPr id="25" name="Google Shape;25;p6"/>
          <p:cNvSpPr txBox="1">
            <a:spLocks noGrp="1"/>
          </p:cNvSpPr>
          <p:nvPr>
            <p:ph type="body" idx="3"/>
          </p:nvPr>
        </p:nvSpPr>
        <p:spPr>
          <a:xfrm>
            <a:off x="1329231" y="3356992"/>
            <a:ext cx="6317711" cy="720081"/>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0"/>
              </a:spcBef>
              <a:spcAft>
                <a:spcPts val="0"/>
              </a:spcAft>
              <a:buClr>
                <a:srgbClr val="7F7F7F"/>
              </a:buClr>
              <a:buSzPts val="2000"/>
              <a:buNone/>
              <a:defRPr sz="2000" b="1">
                <a:solidFill>
                  <a:srgbClr val="7F7F7F"/>
                </a:solidFill>
                <a:latin typeface="Malgun Gothic"/>
                <a:ea typeface="Malgun Gothic"/>
                <a:cs typeface="Malgun Gothic"/>
                <a:sym typeface="Malgun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6"/>
          <p:cNvSpPr txBox="1">
            <a:spLocks noGrp="1"/>
          </p:cNvSpPr>
          <p:nvPr>
            <p:ph type="body" idx="4"/>
          </p:nvPr>
        </p:nvSpPr>
        <p:spPr>
          <a:xfrm>
            <a:off x="7671999" y="4928089"/>
            <a:ext cx="3987692" cy="373118"/>
          </a:xfrm>
          <a:prstGeom prst="rect">
            <a:avLst/>
          </a:prstGeom>
          <a:noFill/>
          <a:ln>
            <a:noFill/>
          </a:ln>
        </p:spPr>
        <p:txBody>
          <a:bodyPr spcFirstLastPara="1" wrap="square" lIns="0" tIns="45700" rIns="91425" bIns="45700" anchor="t" anchorCtr="0">
            <a:normAutofit/>
          </a:bodyPr>
          <a:lstStyle>
            <a:lvl1pPr marL="457200" lvl="0" indent="-228600" algn="r">
              <a:lnSpc>
                <a:spcPct val="90000"/>
              </a:lnSpc>
              <a:spcBef>
                <a:spcPts val="1000"/>
              </a:spcBef>
              <a:spcAft>
                <a:spcPts val="0"/>
              </a:spcAft>
              <a:buClr>
                <a:srgbClr val="262626"/>
              </a:buClr>
              <a:buSzPts val="1600"/>
              <a:buNone/>
              <a:defRPr sz="1600" b="0">
                <a:solidFill>
                  <a:srgbClr val="262626"/>
                </a:solidFill>
                <a:latin typeface="Malgun Gothic"/>
                <a:ea typeface="Malgun Gothic"/>
                <a:cs typeface="Malgun Gothic"/>
                <a:sym typeface="Malgun Gothic"/>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제목 슬라이드">
  <p:cSld name="1_제목 슬라이드">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1632000" y="1860184"/>
            <a:ext cx="8928000" cy="2533083"/>
          </a:xfrm>
          <a:prstGeom prst="rect">
            <a:avLst/>
          </a:prstGeom>
          <a:noFill/>
          <a:ln>
            <a:noFill/>
          </a:ln>
        </p:spPr>
        <p:txBody>
          <a:bodyPr spcFirstLastPara="1" wrap="square" lIns="0" tIns="45700" rIns="91425" bIns="45700" anchor="ctr" anchorCtr="0">
            <a:noAutofit/>
          </a:bodyPr>
          <a:lstStyle>
            <a:lvl1pPr marL="457200" lvl="0" indent="-228600" algn="ctr">
              <a:lnSpc>
                <a:spcPct val="90000"/>
              </a:lnSpc>
              <a:spcBef>
                <a:spcPts val="0"/>
              </a:spcBef>
              <a:spcAft>
                <a:spcPts val="0"/>
              </a:spcAft>
              <a:buClr>
                <a:schemeClr val="dk1"/>
              </a:buClr>
              <a:buSzPts val="3200"/>
              <a:buNone/>
              <a:defRPr sz="3200" b="1">
                <a:solidFill>
                  <a:schemeClr val="dk1"/>
                </a:solidFill>
                <a:latin typeface="Malgun Gothic"/>
                <a:ea typeface="Malgun Gothic"/>
                <a:cs typeface="Malgun Gothic"/>
                <a:sym typeface="Malgun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9" name="Google Shape;29;p7"/>
          <p:cNvGrpSpPr/>
          <p:nvPr/>
        </p:nvGrpSpPr>
        <p:grpSpPr>
          <a:xfrm>
            <a:off x="1107688" y="1500183"/>
            <a:ext cx="10145030" cy="3253087"/>
            <a:chOff x="899998" y="1500182"/>
            <a:chExt cx="5513502" cy="3253087"/>
          </a:xfrm>
        </p:grpSpPr>
        <p:sp>
          <p:nvSpPr>
            <p:cNvPr id="30" name="Google Shape;30;p7"/>
            <p:cNvSpPr/>
            <p:nvPr/>
          </p:nvSpPr>
          <p:spPr>
            <a:xfrm>
              <a:off x="899999" y="1513268"/>
              <a:ext cx="58695" cy="108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nvGrpSpPr>
            <p:cNvPr id="31" name="Google Shape;31;p7"/>
            <p:cNvGrpSpPr/>
            <p:nvPr/>
          </p:nvGrpSpPr>
          <p:grpSpPr>
            <a:xfrm>
              <a:off x="899998" y="1500182"/>
              <a:ext cx="5513502" cy="3253087"/>
              <a:chOff x="899998" y="1500182"/>
              <a:chExt cx="5513502" cy="3253087"/>
            </a:xfrm>
          </p:grpSpPr>
          <p:grpSp>
            <p:nvGrpSpPr>
              <p:cNvPr id="32" name="Google Shape;32;p7"/>
              <p:cNvGrpSpPr/>
              <p:nvPr/>
            </p:nvGrpSpPr>
            <p:grpSpPr>
              <a:xfrm>
                <a:off x="899998" y="1500182"/>
                <a:ext cx="5513502" cy="3253087"/>
                <a:chOff x="899999" y="1500182"/>
                <a:chExt cx="3240002" cy="3253087"/>
              </a:xfrm>
            </p:grpSpPr>
            <p:sp>
              <p:nvSpPr>
                <p:cNvPr id="33" name="Google Shape;33;p7"/>
                <p:cNvSpPr/>
                <p:nvPr/>
              </p:nvSpPr>
              <p:spPr>
                <a:xfrm rot="-5400000">
                  <a:off x="1880752" y="519429"/>
                  <a:ext cx="108000" cy="2069506"/>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4" name="Google Shape;34;p7"/>
                <p:cNvSpPr/>
                <p:nvPr/>
              </p:nvSpPr>
              <p:spPr>
                <a:xfrm rot="5400000">
                  <a:off x="3051247" y="3664515"/>
                  <a:ext cx="108000" cy="2069507"/>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sp>
            <p:nvSpPr>
              <p:cNvPr id="35" name="Google Shape;35;p7"/>
              <p:cNvSpPr/>
              <p:nvPr/>
            </p:nvSpPr>
            <p:spPr>
              <a:xfrm rot="10800000">
                <a:off x="6354805" y="3673267"/>
                <a:ext cx="58695" cy="1080000"/>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제목 슬라이드">
  <p:cSld name="2_제목 슬라이드">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05980" y="310143"/>
            <a:ext cx="10515600" cy="6498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p:nvPr/>
        </p:nvSpPr>
        <p:spPr>
          <a:xfrm>
            <a:off x="373750" y="327899"/>
            <a:ext cx="232230" cy="635235"/>
          </a:xfrm>
          <a:prstGeom prst="rect">
            <a:avLst/>
          </a:prstGeom>
          <a:solidFill>
            <a:srgbClr val="005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9" name="Google Shape;39;p8"/>
          <p:cNvSpPr txBox="1">
            <a:spLocks noGrp="1"/>
          </p:cNvSpPr>
          <p:nvPr>
            <p:ph type="body" idx="1"/>
          </p:nvPr>
        </p:nvSpPr>
        <p:spPr>
          <a:xfrm>
            <a:off x="605980" y="1316376"/>
            <a:ext cx="10515600" cy="49276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0" name="Google Shape;40;p8"/>
          <p:cNvCxnSpPr/>
          <p:nvPr/>
        </p:nvCxnSpPr>
        <p:spPr>
          <a:xfrm>
            <a:off x="720725" y="960002"/>
            <a:ext cx="11471275" cy="0"/>
          </a:xfrm>
          <a:prstGeom prst="straightConnector1">
            <a:avLst/>
          </a:prstGeom>
          <a:noFill/>
          <a:ln w="19050" cap="flat" cmpd="sng">
            <a:solidFill>
              <a:schemeClr val="accen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3.xml"/><Relationship Id="rId10" Type="http://schemas.openxmlformats.org/officeDocument/2006/relationships/image" Target="../media/image17.png"/><Relationship Id="rId4" Type="http://schemas.openxmlformats.org/officeDocument/2006/relationships/video" Target="../media/media2.mp4"/><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3.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13.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24.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body" idx="1"/>
          </p:nvPr>
        </p:nvSpPr>
        <p:spPr>
          <a:xfrm>
            <a:off x="6973125" y="5301200"/>
            <a:ext cx="4686600" cy="847200"/>
          </a:xfrm>
          <a:prstGeom prst="rect">
            <a:avLst/>
          </a:prstGeom>
          <a:noFill/>
          <a:ln>
            <a:noFill/>
          </a:ln>
        </p:spPr>
        <p:txBody>
          <a:bodyPr spcFirstLastPara="1" wrap="square" lIns="0" tIns="45700" rIns="91425" bIns="45700" anchor="t" anchorCtr="0">
            <a:normAutofit/>
          </a:bodyPr>
          <a:lstStyle/>
          <a:p>
            <a:pPr marL="0" lvl="0" indent="0" algn="l" rtl="0">
              <a:lnSpc>
                <a:spcPct val="115000"/>
              </a:lnSpc>
              <a:spcBef>
                <a:spcPts val="0"/>
              </a:spcBef>
              <a:spcAft>
                <a:spcPts val="0"/>
              </a:spcAft>
              <a:buClr>
                <a:srgbClr val="262626"/>
              </a:buClr>
              <a:buSzPts val="1500"/>
              <a:buNone/>
            </a:pPr>
            <a:r>
              <a:rPr lang="ko-KR"/>
              <a:t>팀장: 배성수</a:t>
            </a:r>
            <a:endParaRPr/>
          </a:p>
          <a:p>
            <a:pPr marL="0" lvl="0" indent="0" algn="l" rtl="0">
              <a:lnSpc>
                <a:spcPct val="115000"/>
              </a:lnSpc>
              <a:spcBef>
                <a:spcPts val="0"/>
              </a:spcBef>
              <a:spcAft>
                <a:spcPts val="0"/>
              </a:spcAft>
              <a:buClr>
                <a:srgbClr val="262626"/>
              </a:buClr>
              <a:buSzPts val="1500"/>
              <a:buNone/>
            </a:pPr>
            <a:r>
              <a:rPr lang="ko-KR"/>
              <a:t>팀원: 연진혁, 이찬욱, 이근우, 임창근, 이정은, 정구환</a:t>
            </a:r>
            <a:endParaRPr/>
          </a:p>
        </p:txBody>
      </p:sp>
      <p:sp>
        <p:nvSpPr>
          <p:cNvPr id="47" name="Google Shape;47;p1"/>
          <p:cNvSpPr txBox="1">
            <a:spLocks noGrp="1"/>
          </p:cNvSpPr>
          <p:nvPr>
            <p:ph type="body" idx="2"/>
          </p:nvPr>
        </p:nvSpPr>
        <p:spPr>
          <a:xfrm>
            <a:off x="1329231" y="1952626"/>
            <a:ext cx="6317711" cy="1260351"/>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dk1"/>
              </a:buClr>
              <a:buSzPts val="3200"/>
              <a:buNone/>
            </a:pPr>
            <a:r>
              <a:rPr lang="ko-KR"/>
              <a:t>Best Reviewer팀_B팀</a:t>
            </a:r>
            <a:endParaRPr/>
          </a:p>
        </p:txBody>
      </p:sp>
      <p:sp>
        <p:nvSpPr>
          <p:cNvPr id="48" name="Google Shape;48;p1"/>
          <p:cNvSpPr txBox="1">
            <a:spLocks noGrp="1"/>
          </p:cNvSpPr>
          <p:nvPr>
            <p:ph type="body" idx="3"/>
          </p:nvPr>
        </p:nvSpPr>
        <p:spPr>
          <a:xfrm>
            <a:off x="1329231" y="3356992"/>
            <a:ext cx="6317711" cy="720081"/>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7F7F7F"/>
              </a:buClr>
              <a:buSzPts val="2000"/>
              <a:buNone/>
            </a:pPr>
            <a:r>
              <a:rPr lang="ko-KR"/>
              <a:t>CRA 양성과정 SSD 프로젝트 </a:t>
            </a:r>
            <a:endParaRPr/>
          </a:p>
        </p:txBody>
      </p:sp>
      <p:sp>
        <p:nvSpPr>
          <p:cNvPr id="49" name="Google Shape;49;p1"/>
          <p:cNvSpPr txBox="1">
            <a:spLocks noGrp="1"/>
          </p:cNvSpPr>
          <p:nvPr>
            <p:ph type="body" idx="4"/>
          </p:nvPr>
        </p:nvSpPr>
        <p:spPr>
          <a:xfrm>
            <a:off x="7671999" y="4928089"/>
            <a:ext cx="3987600" cy="373200"/>
          </a:xfrm>
          <a:prstGeom prst="rect">
            <a:avLst/>
          </a:prstGeom>
          <a:noFill/>
          <a:ln>
            <a:noFill/>
          </a:ln>
        </p:spPr>
        <p:txBody>
          <a:bodyPr spcFirstLastPara="1" wrap="square" lIns="0" tIns="45700" rIns="91425" bIns="45700" anchor="t" anchorCtr="0">
            <a:normAutofit/>
          </a:bodyPr>
          <a:lstStyle/>
          <a:p>
            <a:pPr marL="0" lvl="0" indent="0" algn="r" rtl="0">
              <a:lnSpc>
                <a:spcPct val="90000"/>
              </a:lnSpc>
              <a:spcBef>
                <a:spcPts val="0"/>
              </a:spcBef>
              <a:spcAft>
                <a:spcPts val="0"/>
              </a:spcAft>
              <a:buClr>
                <a:srgbClr val="262626"/>
              </a:buClr>
              <a:buSzPts val="1600"/>
              <a:buNone/>
            </a:pPr>
            <a:r>
              <a:rPr lang="ko-KR"/>
              <a:t>2025년 7월 18일</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36e088c0de5_0_34"/>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기능 구현 - Buffer 저장 (ERASE)</a:t>
            </a:r>
            <a:endParaRPr/>
          </a:p>
        </p:txBody>
      </p:sp>
      <p:pic>
        <p:nvPicPr>
          <p:cNvPr id="118" name="Google Shape;118;g36e088c0de5_0_34"/>
          <p:cNvPicPr preferRelativeResize="0"/>
          <p:nvPr/>
        </p:nvPicPr>
        <p:blipFill>
          <a:blip r:embed="rId3">
            <a:alphaModFix/>
          </a:blip>
          <a:stretch>
            <a:fillRect/>
          </a:stretch>
        </p:blipFill>
        <p:spPr>
          <a:xfrm>
            <a:off x="685800" y="1112343"/>
            <a:ext cx="2029194" cy="5593257"/>
          </a:xfrm>
          <a:prstGeom prst="rect">
            <a:avLst/>
          </a:prstGeom>
          <a:noFill/>
          <a:ln>
            <a:noFill/>
          </a:ln>
        </p:spPr>
      </p:pic>
      <p:sp>
        <p:nvSpPr>
          <p:cNvPr id="119" name="Google Shape;119;g36e088c0de5_0_34"/>
          <p:cNvSpPr txBox="1"/>
          <p:nvPr/>
        </p:nvSpPr>
        <p:spPr>
          <a:xfrm>
            <a:off x="3927200" y="1381650"/>
            <a:ext cx="6531600" cy="1992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겹치는 WRITE 존재하면 제거</a:t>
            </a:r>
            <a:endParaRPr sz="1500">
              <a:solidFill>
                <a:schemeClr val="dk1"/>
              </a:solidFill>
              <a:latin typeface="Malgun Gothic"/>
              <a:ea typeface="Malgun Gothic"/>
              <a:cs typeface="Malgun Gothic"/>
              <a:sym typeface="Malgun Gothic"/>
            </a:endParaRPr>
          </a:p>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ERASE 모두 모아서 병합</a:t>
            </a:r>
            <a:endParaRPr sz="1500">
              <a:solidFill>
                <a:schemeClr val="dk1"/>
              </a:solidFill>
              <a:latin typeface="Malgun Gothic"/>
              <a:ea typeface="Malgun Gothic"/>
              <a:cs typeface="Malgun Gothic"/>
              <a:sym typeface="Malgun Gothic"/>
            </a:endParaRPr>
          </a:p>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size가 10 넘는 ERASE는 분할</a:t>
            </a:r>
            <a:endParaRPr sz="1500">
              <a:solidFill>
                <a:schemeClr val="dk1"/>
              </a:solidFill>
              <a:latin typeface="Malgun Gothic"/>
              <a:ea typeface="Malgun Gothic"/>
              <a:cs typeface="Malgun Gothic"/>
              <a:sym typeface="Malgun Gothic"/>
            </a:endParaRPr>
          </a:p>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Buffer에서 기존 ERASE 모두 제거</a:t>
            </a:r>
            <a:endParaRPr sz="1500">
              <a:solidFill>
                <a:schemeClr val="dk1"/>
              </a:solidFill>
              <a:latin typeface="Malgun Gothic"/>
              <a:ea typeface="Malgun Gothic"/>
              <a:cs typeface="Malgun Gothic"/>
              <a:sym typeface="Malgun Gothic"/>
            </a:endParaRPr>
          </a:p>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병합된 ERASE는 모두 Buffer 앞에 저장</a:t>
            </a:r>
            <a:endParaRPr sz="1500">
              <a:solidFill>
                <a:schemeClr val="dk1"/>
              </a:solidFill>
              <a:latin typeface="Malgun Gothic"/>
              <a:ea typeface="Malgun Gothic"/>
              <a:cs typeface="Malgun Gothic"/>
              <a:sym typeface="Malgun Gothic"/>
            </a:endParaRPr>
          </a:p>
          <a:p>
            <a:pPr marL="0" lvl="0" indent="457200" algn="l" rtl="0">
              <a:lnSpc>
                <a:spcPct val="115000"/>
              </a:lnSpc>
              <a:spcBef>
                <a:spcPts val="0"/>
              </a:spcBef>
              <a:spcAft>
                <a:spcPts val="0"/>
              </a:spcAft>
              <a:buNone/>
            </a:pPr>
            <a:endParaRPr sz="1500" b="1">
              <a:solidFill>
                <a:srgbClr val="171717"/>
              </a:solidFill>
              <a:highlight>
                <a:srgbClr val="FFFFFF"/>
              </a:highlight>
            </a:endParaRPr>
          </a:p>
          <a:p>
            <a:pPr marL="0" lvl="0" indent="0" algn="l" rtl="0">
              <a:lnSpc>
                <a:spcPct val="115000"/>
              </a:lnSpc>
              <a:spcBef>
                <a:spcPts val="0"/>
              </a:spcBef>
              <a:spcAft>
                <a:spcPts val="0"/>
              </a:spcAft>
              <a:buNone/>
            </a:pPr>
            <a:r>
              <a:rPr lang="ko-KR" sz="1500" b="1">
                <a:solidFill>
                  <a:srgbClr val="171717"/>
                </a:solidFill>
                <a:highlight>
                  <a:srgbClr val="FFFFFF"/>
                </a:highlight>
              </a:rPr>
              <a:t>※ </a:t>
            </a:r>
            <a:r>
              <a:rPr lang="ko-KR" sz="1500">
                <a:solidFill>
                  <a:schemeClr val="dk1"/>
                </a:solidFill>
                <a:latin typeface="Malgun Gothic"/>
                <a:ea typeface="Malgun Gothic"/>
                <a:cs typeface="Malgun Gothic"/>
                <a:sym typeface="Malgun Gothic"/>
              </a:rPr>
              <a:t>Buffer 쓸 때 개수가 5개 넘으면 실패 return → SSD에서 flush 수행</a:t>
            </a:r>
            <a:endParaRPr sz="1500">
              <a:solidFill>
                <a:schemeClr val="dk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36e088c0de5_21_11"/>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시연</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6e088c0de5_21_15"/>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시나리오 - log, runner</a:t>
            </a:r>
            <a:endParaRPr>
              <a:solidFill>
                <a:srgbClr val="FF0000"/>
              </a:solidFill>
            </a:endParaRPr>
          </a:p>
        </p:txBody>
      </p:sp>
      <p:sp>
        <p:nvSpPr>
          <p:cNvPr id="130" name="Google Shape;130;g36e088c0de5_21_15"/>
          <p:cNvSpPr txBox="1"/>
          <p:nvPr/>
        </p:nvSpPr>
        <p:spPr>
          <a:xfrm>
            <a:off x="453000" y="1134525"/>
            <a:ext cx="4696800" cy="1043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ko-KR" sz="2600">
                <a:solidFill>
                  <a:schemeClr val="dk1"/>
                </a:solidFill>
                <a:latin typeface="Malgun Gothic"/>
                <a:ea typeface="Malgun Gothic"/>
                <a:cs typeface="Malgun Gothic"/>
                <a:sym typeface="Malgun Gothic"/>
              </a:rPr>
              <a:t>Logfile </a:t>
            </a:r>
            <a:endParaRPr sz="2600">
              <a:solidFill>
                <a:schemeClr val="dk1"/>
              </a:solidFill>
              <a:latin typeface="Malgun Gothic"/>
              <a:ea typeface="Malgun Gothic"/>
              <a:cs typeface="Malgun Gothic"/>
              <a:sym typeface="Malgun Gothic"/>
            </a:endParaRPr>
          </a:p>
          <a:p>
            <a:pPr marL="0" lvl="0" indent="0" algn="l" rtl="0">
              <a:lnSpc>
                <a:spcPct val="90000"/>
              </a:lnSpc>
              <a:spcBef>
                <a:spcPts val="0"/>
              </a:spcBef>
              <a:spcAft>
                <a:spcPts val="0"/>
              </a:spcAft>
              <a:buNone/>
            </a:pPr>
            <a:r>
              <a:rPr lang="ko-KR" sz="1800">
                <a:solidFill>
                  <a:schemeClr val="dk1"/>
                </a:solidFill>
                <a:latin typeface="Malgun Gothic"/>
                <a:ea typeface="Malgun Gothic"/>
                <a:cs typeface="Malgun Gothic"/>
                <a:sym typeface="Malgun Gothic"/>
              </a:rPr>
              <a:t>Run: test_shell.py</a:t>
            </a:r>
            <a:endParaRPr sz="1800">
              <a:solidFill>
                <a:schemeClr val="dk1"/>
              </a:solidFill>
              <a:latin typeface="Malgun Gothic"/>
              <a:ea typeface="Malgun Gothic"/>
              <a:cs typeface="Malgun Gothic"/>
              <a:sym typeface="Malgun Gothic"/>
            </a:endParaRPr>
          </a:p>
          <a:p>
            <a:pPr marL="0" lvl="0" indent="0" algn="l" rtl="0">
              <a:lnSpc>
                <a:spcPct val="90000"/>
              </a:lnSpc>
              <a:spcBef>
                <a:spcPts val="0"/>
              </a:spcBef>
              <a:spcAft>
                <a:spcPts val="0"/>
              </a:spcAft>
              <a:buNone/>
            </a:pPr>
            <a:r>
              <a:rPr lang="ko-KR" sz="1800">
                <a:solidFill>
                  <a:schemeClr val="dk1"/>
                </a:solidFill>
                <a:latin typeface="Malgun Gothic"/>
                <a:ea typeface="Malgun Gothic"/>
                <a:cs typeface="Malgun Gothic"/>
                <a:sym typeface="Malgun Gothic"/>
              </a:rPr>
              <a:t>Check: latest.log, until_.._.log, until_.._.zip </a:t>
            </a:r>
            <a:endParaRPr sz="2600">
              <a:solidFill>
                <a:schemeClr val="dk1"/>
              </a:solidFill>
              <a:latin typeface="Malgun Gothic"/>
              <a:ea typeface="Malgun Gothic"/>
              <a:cs typeface="Malgun Gothic"/>
              <a:sym typeface="Malgun Gothic"/>
            </a:endParaRPr>
          </a:p>
        </p:txBody>
      </p:sp>
      <p:sp>
        <p:nvSpPr>
          <p:cNvPr id="131" name="Google Shape;131;g36e088c0de5_21_15"/>
          <p:cNvSpPr txBox="1"/>
          <p:nvPr/>
        </p:nvSpPr>
        <p:spPr>
          <a:xfrm>
            <a:off x="453000" y="4643300"/>
            <a:ext cx="49800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ko-KR" sz="2600">
                <a:solidFill>
                  <a:schemeClr val="dk1"/>
                </a:solidFill>
                <a:latin typeface="Malgun Gothic"/>
                <a:ea typeface="Malgun Gothic"/>
                <a:cs typeface="Malgun Gothic"/>
                <a:sym typeface="Malgun Gothic"/>
              </a:rPr>
              <a:t>Runner </a:t>
            </a:r>
            <a:endParaRPr sz="2600">
              <a:solidFill>
                <a:schemeClr val="dk1"/>
              </a:solidFill>
              <a:latin typeface="Malgun Gothic"/>
              <a:ea typeface="Malgun Gothic"/>
              <a:cs typeface="Malgun Gothic"/>
              <a:sym typeface="Malgun Gothic"/>
            </a:endParaRPr>
          </a:p>
        </p:txBody>
      </p:sp>
      <p:pic>
        <p:nvPicPr>
          <p:cNvPr id="132" name="Google Shape;132;g36e088c0de5_21_15"/>
          <p:cNvPicPr preferRelativeResize="0"/>
          <p:nvPr/>
        </p:nvPicPr>
        <p:blipFill>
          <a:blip r:embed="rId7">
            <a:alphaModFix/>
          </a:blip>
          <a:stretch>
            <a:fillRect/>
          </a:stretch>
        </p:blipFill>
        <p:spPr>
          <a:xfrm>
            <a:off x="555700" y="5284250"/>
            <a:ext cx="5347000" cy="1432325"/>
          </a:xfrm>
          <a:prstGeom prst="rect">
            <a:avLst/>
          </a:prstGeom>
          <a:noFill/>
          <a:ln>
            <a:noFill/>
          </a:ln>
        </p:spPr>
      </p:pic>
      <p:pic>
        <p:nvPicPr>
          <p:cNvPr id="133" name="Google Shape;133;g36e088c0de5_21_15"/>
          <p:cNvPicPr preferRelativeResize="0"/>
          <p:nvPr/>
        </p:nvPicPr>
        <p:blipFill>
          <a:blip r:embed="rId8">
            <a:alphaModFix/>
          </a:blip>
          <a:stretch>
            <a:fillRect/>
          </a:stretch>
        </p:blipFill>
        <p:spPr>
          <a:xfrm>
            <a:off x="966700" y="2420925"/>
            <a:ext cx="2043150" cy="2177150"/>
          </a:xfrm>
          <a:prstGeom prst="rect">
            <a:avLst/>
          </a:prstGeom>
          <a:noFill/>
          <a:ln>
            <a:noFill/>
          </a:ln>
        </p:spPr>
      </p:pic>
      <p:pic>
        <p:nvPicPr>
          <p:cNvPr id="2" name="logger">
            <a:hlinkClick r:id="" action="ppaction://media"/>
            <a:extLst>
              <a:ext uri="{FF2B5EF4-FFF2-40B4-BE49-F238E27FC236}">
                <a16:creationId xmlns:a16="http://schemas.microsoft.com/office/drawing/2014/main" id="{E40461FE-2533-47C9-B779-0C7FBC69F14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932846" y="1212471"/>
            <a:ext cx="4461984" cy="2416908"/>
          </a:xfrm>
          <a:prstGeom prst="rect">
            <a:avLst/>
          </a:prstGeom>
        </p:spPr>
      </p:pic>
      <p:pic>
        <p:nvPicPr>
          <p:cNvPr id="3" name="Runner">
            <a:hlinkClick r:id="" action="ppaction://media"/>
            <a:extLst>
              <a:ext uri="{FF2B5EF4-FFF2-40B4-BE49-F238E27FC236}">
                <a16:creationId xmlns:a16="http://schemas.microsoft.com/office/drawing/2014/main" id="{55A21146-83F8-4EEB-9119-79A6DF093DD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932846" y="4299668"/>
            <a:ext cx="4461984" cy="24169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2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3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fullScrn="1">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36e088c0de5_21_23"/>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시나리오 - Erase</a:t>
            </a:r>
            <a:endParaRPr>
              <a:solidFill>
                <a:srgbClr val="FF0000"/>
              </a:solidFill>
            </a:endParaRPr>
          </a:p>
        </p:txBody>
      </p:sp>
      <p:pic>
        <p:nvPicPr>
          <p:cNvPr id="139" name="Google Shape;139;g36e088c0de5_21_23"/>
          <p:cNvPicPr preferRelativeResize="0"/>
          <p:nvPr/>
        </p:nvPicPr>
        <p:blipFill>
          <a:blip r:embed="rId5">
            <a:alphaModFix/>
          </a:blip>
          <a:stretch>
            <a:fillRect/>
          </a:stretch>
        </p:blipFill>
        <p:spPr>
          <a:xfrm>
            <a:off x="391250" y="1170750"/>
            <a:ext cx="2016225" cy="2448001"/>
          </a:xfrm>
          <a:prstGeom prst="rect">
            <a:avLst/>
          </a:prstGeom>
          <a:noFill/>
          <a:ln>
            <a:noFill/>
          </a:ln>
        </p:spPr>
      </p:pic>
      <p:sp>
        <p:nvSpPr>
          <p:cNvPr id="140" name="Google Shape;140;g36e088c0de5_21_23"/>
          <p:cNvSpPr txBox="1">
            <a:spLocks noGrp="1"/>
          </p:cNvSpPr>
          <p:nvPr>
            <p:ph type="body" idx="1"/>
          </p:nvPr>
        </p:nvSpPr>
        <p:spPr>
          <a:xfrm>
            <a:off x="2678275" y="1136400"/>
            <a:ext cx="5481600" cy="2516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ko-KR" sz="2000" dirty="0"/>
              <a:t>복잡한 </a:t>
            </a:r>
            <a:r>
              <a:rPr lang="ko-KR" sz="2000" dirty="0" err="1"/>
              <a:t>Erase</a:t>
            </a:r>
            <a:r>
              <a:rPr lang="ko-KR" sz="2000" dirty="0"/>
              <a:t> 명령을 최적화 하는 모습</a:t>
            </a:r>
            <a:endParaRPr sz="2000" dirty="0"/>
          </a:p>
          <a:p>
            <a:pPr marL="457200" lvl="0" indent="-355600" algn="l" rtl="0">
              <a:lnSpc>
                <a:spcPct val="115000"/>
              </a:lnSpc>
              <a:spcBef>
                <a:spcPts val="0"/>
              </a:spcBef>
              <a:spcAft>
                <a:spcPts val="0"/>
              </a:spcAft>
              <a:buSzPts val="2000"/>
              <a:buChar char="-"/>
            </a:pPr>
            <a:r>
              <a:rPr lang="ko-KR" sz="2000" dirty="0"/>
              <a:t>초기화</a:t>
            </a:r>
            <a:endParaRPr sz="2000" dirty="0"/>
          </a:p>
          <a:p>
            <a:pPr marL="457200" lvl="0" indent="-355600" algn="l" rtl="0">
              <a:lnSpc>
                <a:spcPct val="115000"/>
              </a:lnSpc>
              <a:spcBef>
                <a:spcPts val="0"/>
              </a:spcBef>
              <a:spcAft>
                <a:spcPts val="0"/>
              </a:spcAft>
              <a:buSzPts val="2000"/>
              <a:buChar char="-"/>
            </a:pPr>
            <a:r>
              <a:rPr lang="ko-KR" sz="2000" dirty="0" err="1"/>
              <a:t>erase</a:t>
            </a:r>
            <a:r>
              <a:rPr lang="ko-KR" sz="2000" dirty="0"/>
              <a:t> 1 6</a:t>
            </a:r>
            <a:endParaRPr sz="2000" dirty="0"/>
          </a:p>
          <a:p>
            <a:pPr marL="457200" lvl="0" indent="-355600" algn="l" rtl="0">
              <a:lnSpc>
                <a:spcPct val="115000"/>
              </a:lnSpc>
              <a:spcBef>
                <a:spcPts val="0"/>
              </a:spcBef>
              <a:spcAft>
                <a:spcPts val="0"/>
              </a:spcAft>
              <a:buSzPts val="2000"/>
              <a:buChar char="-"/>
            </a:pPr>
            <a:r>
              <a:rPr lang="ko-KR" sz="2000" dirty="0" err="1"/>
              <a:t>erase</a:t>
            </a:r>
            <a:r>
              <a:rPr lang="ko-KR" sz="2000" dirty="0"/>
              <a:t> 25 6</a:t>
            </a:r>
            <a:endParaRPr sz="2000" dirty="0"/>
          </a:p>
          <a:p>
            <a:pPr marL="457200" lvl="0" indent="-355600" algn="l" rtl="0">
              <a:lnSpc>
                <a:spcPct val="115000"/>
              </a:lnSpc>
              <a:spcBef>
                <a:spcPts val="0"/>
              </a:spcBef>
              <a:spcAft>
                <a:spcPts val="0"/>
              </a:spcAft>
              <a:buSzPts val="2000"/>
              <a:buChar char="-"/>
            </a:pPr>
            <a:r>
              <a:rPr lang="ko-KR" sz="2000" dirty="0" err="1"/>
              <a:t>erase</a:t>
            </a:r>
            <a:r>
              <a:rPr lang="ko-KR" sz="2000" dirty="0"/>
              <a:t> 13 6</a:t>
            </a:r>
            <a:endParaRPr sz="2000" dirty="0"/>
          </a:p>
          <a:p>
            <a:pPr marL="457200" lvl="0" indent="-355600" algn="l" rtl="0">
              <a:lnSpc>
                <a:spcPct val="115000"/>
              </a:lnSpc>
              <a:spcBef>
                <a:spcPts val="0"/>
              </a:spcBef>
              <a:spcAft>
                <a:spcPts val="0"/>
              </a:spcAft>
              <a:buSzPts val="2000"/>
              <a:buChar char="-"/>
            </a:pPr>
            <a:r>
              <a:rPr lang="ko-KR" sz="2000" dirty="0" err="1"/>
              <a:t>erase</a:t>
            </a:r>
            <a:r>
              <a:rPr lang="ko-KR" sz="2000" dirty="0"/>
              <a:t> 7 6</a:t>
            </a:r>
            <a:endParaRPr sz="2000" dirty="0"/>
          </a:p>
          <a:p>
            <a:pPr marL="457200" lvl="0" indent="-355600" algn="l" rtl="0">
              <a:lnSpc>
                <a:spcPct val="115000"/>
              </a:lnSpc>
              <a:spcBef>
                <a:spcPts val="0"/>
              </a:spcBef>
              <a:spcAft>
                <a:spcPts val="0"/>
              </a:spcAft>
              <a:buSzPts val="2000"/>
              <a:buChar char="-"/>
            </a:pPr>
            <a:r>
              <a:rPr lang="ko-KR" sz="2000" dirty="0" err="1"/>
              <a:t>erase</a:t>
            </a:r>
            <a:r>
              <a:rPr lang="ko-KR" sz="2000" dirty="0"/>
              <a:t> 19 6</a:t>
            </a:r>
            <a:endParaRPr sz="2000" dirty="0"/>
          </a:p>
        </p:txBody>
      </p:sp>
      <p:pic>
        <p:nvPicPr>
          <p:cNvPr id="141" name="Google Shape;141;g36e088c0de5_21_23"/>
          <p:cNvPicPr preferRelativeResize="0"/>
          <p:nvPr/>
        </p:nvPicPr>
        <p:blipFill>
          <a:blip r:embed="rId6">
            <a:alphaModFix/>
          </a:blip>
          <a:stretch>
            <a:fillRect/>
          </a:stretch>
        </p:blipFill>
        <p:spPr>
          <a:xfrm>
            <a:off x="860700" y="4978057"/>
            <a:ext cx="1322077" cy="1332178"/>
          </a:xfrm>
          <a:prstGeom prst="rect">
            <a:avLst/>
          </a:prstGeom>
          <a:noFill/>
          <a:ln>
            <a:noFill/>
          </a:ln>
        </p:spPr>
      </p:pic>
      <p:pic>
        <p:nvPicPr>
          <p:cNvPr id="142" name="Google Shape;142;g36e088c0de5_21_23"/>
          <p:cNvPicPr preferRelativeResize="0"/>
          <p:nvPr/>
        </p:nvPicPr>
        <p:blipFill>
          <a:blip r:embed="rId7">
            <a:alphaModFix/>
          </a:blip>
          <a:stretch>
            <a:fillRect/>
          </a:stretch>
        </p:blipFill>
        <p:spPr>
          <a:xfrm>
            <a:off x="3157088" y="4913459"/>
            <a:ext cx="1511095" cy="1444915"/>
          </a:xfrm>
          <a:prstGeom prst="rect">
            <a:avLst/>
          </a:prstGeom>
          <a:noFill/>
          <a:ln>
            <a:noFill/>
          </a:ln>
        </p:spPr>
      </p:pic>
      <p:pic>
        <p:nvPicPr>
          <p:cNvPr id="143" name="Google Shape;143;g36e088c0de5_21_23"/>
          <p:cNvPicPr preferRelativeResize="0"/>
          <p:nvPr/>
        </p:nvPicPr>
        <p:blipFill>
          <a:blip r:embed="rId8">
            <a:alphaModFix/>
          </a:blip>
          <a:stretch>
            <a:fillRect/>
          </a:stretch>
        </p:blipFill>
        <p:spPr>
          <a:xfrm>
            <a:off x="5778732" y="4921683"/>
            <a:ext cx="1378762" cy="1444924"/>
          </a:xfrm>
          <a:prstGeom prst="rect">
            <a:avLst/>
          </a:prstGeom>
          <a:noFill/>
          <a:ln>
            <a:noFill/>
          </a:ln>
        </p:spPr>
      </p:pic>
      <p:pic>
        <p:nvPicPr>
          <p:cNvPr id="144" name="Google Shape;144;g36e088c0de5_21_23"/>
          <p:cNvPicPr preferRelativeResize="0"/>
          <p:nvPr/>
        </p:nvPicPr>
        <p:blipFill>
          <a:blip r:embed="rId9">
            <a:alphaModFix/>
          </a:blip>
          <a:stretch>
            <a:fillRect/>
          </a:stretch>
        </p:blipFill>
        <p:spPr>
          <a:xfrm>
            <a:off x="8070337" y="4892701"/>
            <a:ext cx="1322076" cy="1502873"/>
          </a:xfrm>
          <a:prstGeom prst="rect">
            <a:avLst/>
          </a:prstGeom>
          <a:noFill/>
          <a:ln>
            <a:noFill/>
          </a:ln>
        </p:spPr>
      </p:pic>
      <p:pic>
        <p:nvPicPr>
          <p:cNvPr id="145" name="Google Shape;145;g36e088c0de5_21_23"/>
          <p:cNvPicPr preferRelativeResize="0"/>
          <p:nvPr/>
        </p:nvPicPr>
        <p:blipFill>
          <a:blip r:embed="rId10">
            <a:alphaModFix/>
          </a:blip>
          <a:stretch>
            <a:fillRect/>
          </a:stretch>
        </p:blipFill>
        <p:spPr>
          <a:xfrm>
            <a:off x="10232319" y="4892700"/>
            <a:ext cx="1525156" cy="1502891"/>
          </a:xfrm>
          <a:prstGeom prst="rect">
            <a:avLst/>
          </a:prstGeom>
          <a:noFill/>
          <a:ln>
            <a:noFill/>
          </a:ln>
        </p:spPr>
      </p:pic>
      <p:pic>
        <p:nvPicPr>
          <p:cNvPr id="146" name="Google Shape;146;g36e088c0de5_21_23"/>
          <p:cNvPicPr preferRelativeResize="0"/>
          <p:nvPr/>
        </p:nvPicPr>
        <p:blipFill>
          <a:blip r:embed="rId11">
            <a:alphaModFix/>
          </a:blip>
          <a:stretch>
            <a:fillRect/>
          </a:stretch>
        </p:blipFill>
        <p:spPr>
          <a:xfrm>
            <a:off x="2227505" y="5299618"/>
            <a:ext cx="884839" cy="448834"/>
          </a:xfrm>
          <a:prstGeom prst="rect">
            <a:avLst/>
          </a:prstGeom>
          <a:noFill/>
          <a:ln>
            <a:noFill/>
          </a:ln>
        </p:spPr>
      </p:pic>
      <p:pic>
        <p:nvPicPr>
          <p:cNvPr id="147" name="Google Shape;147;g36e088c0de5_21_23"/>
          <p:cNvPicPr preferRelativeResize="0"/>
          <p:nvPr/>
        </p:nvPicPr>
        <p:blipFill>
          <a:blip r:embed="rId11">
            <a:alphaModFix/>
          </a:blip>
          <a:stretch>
            <a:fillRect/>
          </a:stretch>
        </p:blipFill>
        <p:spPr>
          <a:xfrm>
            <a:off x="4810573" y="5506263"/>
            <a:ext cx="884839" cy="448834"/>
          </a:xfrm>
          <a:prstGeom prst="rect">
            <a:avLst/>
          </a:prstGeom>
          <a:noFill/>
          <a:ln>
            <a:noFill/>
          </a:ln>
        </p:spPr>
      </p:pic>
      <p:pic>
        <p:nvPicPr>
          <p:cNvPr id="148" name="Google Shape;148;g36e088c0de5_21_23"/>
          <p:cNvPicPr preferRelativeResize="0"/>
          <p:nvPr/>
        </p:nvPicPr>
        <p:blipFill>
          <a:blip r:embed="rId11">
            <a:alphaModFix/>
          </a:blip>
          <a:stretch>
            <a:fillRect/>
          </a:stretch>
        </p:blipFill>
        <p:spPr>
          <a:xfrm>
            <a:off x="7186995" y="5609586"/>
            <a:ext cx="884839" cy="448834"/>
          </a:xfrm>
          <a:prstGeom prst="rect">
            <a:avLst/>
          </a:prstGeom>
          <a:noFill/>
          <a:ln>
            <a:noFill/>
          </a:ln>
        </p:spPr>
      </p:pic>
      <p:pic>
        <p:nvPicPr>
          <p:cNvPr id="149" name="Google Shape;149;g36e088c0de5_21_23"/>
          <p:cNvPicPr preferRelativeResize="0"/>
          <p:nvPr/>
        </p:nvPicPr>
        <p:blipFill>
          <a:blip r:embed="rId11">
            <a:alphaModFix/>
          </a:blip>
          <a:stretch>
            <a:fillRect/>
          </a:stretch>
        </p:blipFill>
        <p:spPr>
          <a:xfrm>
            <a:off x="9356771" y="5609586"/>
            <a:ext cx="884839" cy="448834"/>
          </a:xfrm>
          <a:prstGeom prst="rect">
            <a:avLst/>
          </a:prstGeom>
          <a:noFill/>
          <a:ln>
            <a:noFill/>
          </a:ln>
        </p:spPr>
      </p:pic>
      <p:pic>
        <p:nvPicPr>
          <p:cNvPr id="2" name="erase">
            <a:hlinkClick r:id="" action="ppaction://media"/>
            <a:extLst>
              <a:ext uri="{FF2B5EF4-FFF2-40B4-BE49-F238E27FC236}">
                <a16:creationId xmlns:a16="http://schemas.microsoft.com/office/drawing/2014/main" id="{931FDE1D-14F9-46BC-88D0-74A1DAB2CA14}"/>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8404631" y="1089235"/>
            <a:ext cx="2646025" cy="2888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36e088c0de5_5_73"/>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TDD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44c43bceee_0_5"/>
          <p:cNvSpPr txBox="1">
            <a:spLocks noGrp="1"/>
          </p:cNvSpPr>
          <p:nvPr>
            <p:ph type="title"/>
          </p:nvPr>
        </p:nvSpPr>
        <p:spPr>
          <a:xfrm>
            <a:off x="605980" y="310143"/>
            <a:ext cx="10515600" cy="6498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Malgun Gothic"/>
              <a:buNone/>
            </a:pPr>
            <a:r>
              <a:rPr lang="ko-KR"/>
              <a:t>TDD 활용 예시</a:t>
            </a:r>
            <a:endParaRPr/>
          </a:p>
        </p:txBody>
      </p:sp>
      <p:pic>
        <p:nvPicPr>
          <p:cNvPr id="160" name="Google Shape;160;g344c43bceee_0_5"/>
          <p:cNvPicPr preferRelativeResize="0"/>
          <p:nvPr/>
        </p:nvPicPr>
        <p:blipFill>
          <a:blip r:embed="rId3">
            <a:alphaModFix/>
          </a:blip>
          <a:stretch>
            <a:fillRect/>
          </a:stretch>
        </p:blipFill>
        <p:spPr>
          <a:xfrm>
            <a:off x="3785412" y="1131250"/>
            <a:ext cx="3649124" cy="3035450"/>
          </a:xfrm>
          <a:prstGeom prst="rect">
            <a:avLst/>
          </a:prstGeom>
          <a:noFill/>
          <a:ln w="9525" cap="flat" cmpd="sng">
            <a:solidFill>
              <a:schemeClr val="dk1"/>
            </a:solidFill>
            <a:prstDash val="solid"/>
            <a:round/>
            <a:headEnd type="none" w="sm" len="sm"/>
            <a:tailEnd type="none" w="sm" len="sm"/>
          </a:ln>
        </p:spPr>
      </p:pic>
      <p:pic>
        <p:nvPicPr>
          <p:cNvPr id="161" name="Google Shape;161;g344c43bceee_0_5"/>
          <p:cNvPicPr preferRelativeResize="0"/>
          <p:nvPr/>
        </p:nvPicPr>
        <p:blipFill>
          <a:blip r:embed="rId4">
            <a:alphaModFix/>
          </a:blip>
          <a:stretch>
            <a:fillRect/>
          </a:stretch>
        </p:blipFill>
        <p:spPr>
          <a:xfrm>
            <a:off x="113650" y="2627950"/>
            <a:ext cx="3458500" cy="3192801"/>
          </a:xfrm>
          <a:prstGeom prst="rect">
            <a:avLst/>
          </a:prstGeom>
          <a:noFill/>
          <a:ln w="9525" cap="flat" cmpd="sng">
            <a:solidFill>
              <a:schemeClr val="dk1"/>
            </a:solidFill>
            <a:prstDash val="solid"/>
            <a:round/>
            <a:headEnd type="none" w="sm" len="sm"/>
            <a:tailEnd type="none" w="sm" len="sm"/>
          </a:ln>
        </p:spPr>
      </p:pic>
      <p:pic>
        <p:nvPicPr>
          <p:cNvPr id="162" name="Google Shape;162;g344c43bceee_0_5"/>
          <p:cNvPicPr preferRelativeResize="0"/>
          <p:nvPr/>
        </p:nvPicPr>
        <p:blipFill>
          <a:blip r:embed="rId5">
            <a:alphaModFix/>
          </a:blip>
          <a:stretch>
            <a:fillRect/>
          </a:stretch>
        </p:blipFill>
        <p:spPr>
          <a:xfrm>
            <a:off x="7647800" y="3386375"/>
            <a:ext cx="4289512" cy="1907287"/>
          </a:xfrm>
          <a:prstGeom prst="rect">
            <a:avLst/>
          </a:prstGeom>
          <a:noFill/>
          <a:ln w="7225" cap="flat" cmpd="sng">
            <a:solidFill>
              <a:schemeClr val="dk1"/>
            </a:solidFill>
            <a:prstDash val="solid"/>
            <a:round/>
            <a:headEnd type="none" w="sm" len="sm"/>
            <a:tailEnd type="none" w="sm" len="sm"/>
          </a:ln>
        </p:spPr>
      </p:pic>
      <p:pic>
        <p:nvPicPr>
          <p:cNvPr id="163" name="Google Shape;163;g344c43bceee_0_5"/>
          <p:cNvPicPr preferRelativeResize="0"/>
          <p:nvPr/>
        </p:nvPicPr>
        <p:blipFill>
          <a:blip r:embed="rId6">
            <a:alphaModFix/>
          </a:blip>
          <a:stretch>
            <a:fillRect/>
          </a:stretch>
        </p:blipFill>
        <p:spPr>
          <a:xfrm>
            <a:off x="7647800" y="5293668"/>
            <a:ext cx="4289506" cy="1349507"/>
          </a:xfrm>
          <a:prstGeom prst="rect">
            <a:avLst/>
          </a:prstGeom>
          <a:noFill/>
          <a:ln w="7225" cap="flat" cmpd="sng">
            <a:solidFill>
              <a:schemeClr val="dk1"/>
            </a:solidFill>
            <a:prstDash val="solid"/>
            <a:round/>
            <a:headEnd type="none" w="sm" len="sm"/>
            <a:tailEnd type="none" w="sm" len="sm"/>
          </a:ln>
        </p:spPr>
      </p:pic>
      <p:pic>
        <p:nvPicPr>
          <p:cNvPr id="164" name="Google Shape;164;g344c43bceee_0_5"/>
          <p:cNvPicPr preferRelativeResize="0"/>
          <p:nvPr/>
        </p:nvPicPr>
        <p:blipFill>
          <a:blip r:embed="rId7">
            <a:alphaModFix/>
          </a:blip>
          <a:stretch>
            <a:fillRect/>
          </a:stretch>
        </p:blipFill>
        <p:spPr>
          <a:xfrm>
            <a:off x="996088" y="1694773"/>
            <a:ext cx="1210375" cy="822450"/>
          </a:xfrm>
          <a:prstGeom prst="rect">
            <a:avLst/>
          </a:prstGeom>
          <a:noFill/>
          <a:ln>
            <a:noFill/>
          </a:ln>
        </p:spPr>
      </p:pic>
      <p:pic>
        <p:nvPicPr>
          <p:cNvPr id="165" name="Google Shape;165;g344c43bceee_0_5"/>
          <p:cNvPicPr preferRelativeResize="0"/>
          <p:nvPr/>
        </p:nvPicPr>
        <p:blipFill>
          <a:blip r:embed="rId8">
            <a:alphaModFix/>
          </a:blip>
          <a:stretch>
            <a:fillRect/>
          </a:stretch>
        </p:blipFill>
        <p:spPr>
          <a:xfrm>
            <a:off x="4753425" y="4337998"/>
            <a:ext cx="1713100" cy="885775"/>
          </a:xfrm>
          <a:prstGeom prst="rect">
            <a:avLst/>
          </a:prstGeom>
          <a:noFill/>
          <a:ln>
            <a:noFill/>
          </a:ln>
        </p:spPr>
      </p:pic>
      <p:pic>
        <p:nvPicPr>
          <p:cNvPr id="166" name="Google Shape;166;g344c43bceee_0_5"/>
          <p:cNvPicPr preferRelativeResize="0"/>
          <p:nvPr/>
        </p:nvPicPr>
        <p:blipFill>
          <a:blip r:embed="rId9">
            <a:alphaModFix/>
          </a:blip>
          <a:stretch>
            <a:fillRect/>
          </a:stretch>
        </p:blipFill>
        <p:spPr>
          <a:xfrm>
            <a:off x="8980300" y="2627950"/>
            <a:ext cx="1624500" cy="64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36e088c0de5_1_0"/>
          <p:cNvSpPr txBox="1">
            <a:spLocks noGrp="1"/>
          </p:cNvSpPr>
          <p:nvPr>
            <p:ph type="title"/>
          </p:nvPr>
        </p:nvSpPr>
        <p:spPr>
          <a:xfrm>
            <a:off x="605980" y="310143"/>
            <a:ext cx="10515600" cy="649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Malgun Gothic"/>
              <a:buNone/>
            </a:pPr>
            <a:r>
              <a:rPr lang="ko-KR"/>
              <a:t>TDD 활용 예시</a:t>
            </a:r>
            <a:endParaRPr/>
          </a:p>
        </p:txBody>
      </p:sp>
      <p:pic>
        <p:nvPicPr>
          <p:cNvPr id="172" name="Google Shape;172;g36e088c0de5_1_0"/>
          <p:cNvPicPr preferRelativeResize="0"/>
          <p:nvPr/>
        </p:nvPicPr>
        <p:blipFill>
          <a:blip r:embed="rId3">
            <a:alphaModFix/>
          </a:blip>
          <a:stretch>
            <a:fillRect/>
          </a:stretch>
        </p:blipFill>
        <p:spPr>
          <a:xfrm>
            <a:off x="302372" y="1191722"/>
            <a:ext cx="3374100" cy="1765600"/>
          </a:xfrm>
          <a:prstGeom prst="rect">
            <a:avLst/>
          </a:prstGeom>
          <a:noFill/>
          <a:ln>
            <a:noFill/>
          </a:ln>
        </p:spPr>
      </p:pic>
      <p:pic>
        <p:nvPicPr>
          <p:cNvPr id="173" name="Google Shape;173;g36e088c0de5_1_0"/>
          <p:cNvPicPr preferRelativeResize="0"/>
          <p:nvPr/>
        </p:nvPicPr>
        <p:blipFill>
          <a:blip r:embed="rId4">
            <a:alphaModFix/>
          </a:blip>
          <a:stretch>
            <a:fillRect/>
          </a:stretch>
        </p:blipFill>
        <p:spPr>
          <a:xfrm>
            <a:off x="657425" y="3771675"/>
            <a:ext cx="4052325" cy="2749150"/>
          </a:xfrm>
          <a:prstGeom prst="rect">
            <a:avLst/>
          </a:prstGeom>
          <a:noFill/>
          <a:ln>
            <a:noFill/>
          </a:ln>
        </p:spPr>
      </p:pic>
      <p:pic>
        <p:nvPicPr>
          <p:cNvPr id="174" name="Google Shape;174;g36e088c0de5_1_0"/>
          <p:cNvPicPr preferRelativeResize="0"/>
          <p:nvPr/>
        </p:nvPicPr>
        <p:blipFill>
          <a:blip r:embed="rId5">
            <a:alphaModFix/>
          </a:blip>
          <a:stretch>
            <a:fillRect/>
          </a:stretch>
        </p:blipFill>
        <p:spPr>
          <a:xfrm>
            <a:off x="5449763" y="2094825"/>
            <a:ext cx="4562475" cy="1247775"/>
          </a:xfrm>
          <a:prstGeom prst="rect">
            <a:avLst/>
          </a:prstGeom>
          <a:noFill/>
          <a:ln>
            <a:noFill/>
          </a:ln>
        </p:spPr>
      </p:pic>
      <p:pic>
        <p:nvPicPr>
          <p:cNvPr id="175" name="Google Shape;175;g36e088c0de5_1_0"/>
          <p:cNvPicPr preferRelativeResize="0"/>
          <p:nvPr/>
        </p:nvPicPr>
        <p:blipFill>
          <a:blip r:embed="rId6">
            <a:alphaModFix/>
          </a:blip>
          <a:stretch>
            <a:fillRect/>
          </a:stretch>
        </p:blipFill>
        <p:spPr>
          <a:xfrm>
            <a:off x="6664550" y="1262373"/>
            <a:ext cx="1713100" cy="885775"/>
          </a:xfrm>
          <a:prstGeom prst="rect">
            <a:avLst/>
          </a:prstGeom>
          <a:noFill/>
          <a:ln>
            <a:noFill/>
          </a:ln>
        </p:spPr>
      </p:pic>
      <p:pic>
        <p:nvPicPr>
          <p:cNvPr id="176" name="Google Shape;176;g36e088c0de5_1_0"/>
          <p:cNvPicPr preferRelativeResize="0"/>
          <p:nvPr/>
        </p:nvPicPr>
        <p:blipFill>
          <a:blip r:embed="rId7">
            <a:alphaModFix/>
          </a:blip>
          <a:stretch>
            <a:fillRect/>
          </a:stretch>
        </p:blipFill>
        <p:spPr>
          <a:xfrm>
            <a:off x="1924050" y="3017773"/>
            <a:ext cx="1210375" cy="822450"/>
          </a:xfrm>
          <a:prstGeom prst="rect">
            <a:avLst/>
          </a:prstGeom>
          <a:noFill/>
          <a:ln>
            <a:noFill/>
          </a:ln>
        </p:spPr>
      </p:pic>
      <p:pic>
        <p:nvPicPr>
          <p:cNvPr id="177" name="Google Shape;177;g36e088c0de5_1_0"/>
          <p:cNvPicPr preferRelativeResize="0"/>
          <p:nvPr/>
        </p:nvPicPr>
        <p:blipFill>
          <a:blip r:embed="rId8">
            <a:alphaModFix/>
          </a:blip>
          <a:stretch>
            <a:fillRect/>
          </a:stretch>
        </p:blipFill>
        <p:spPr>
          <a:xfrm>
            <a:off x="5865550" y="4259850"/>
            <a:ext cx="1624500" cy="649800"/>
          </a:xfrm>
          <a:prstGeom prst="rect">
            <a:avLst/>
          </a:prstGeom>
          <a:noFill/>
          <a:ln>
            <a:noFill/>
          </a:ln>
        </p:spPr>
      </p:pic>
      <p:pic>
        <p:nvPicPr>
          <p:cNvPr id="178" name="Google Shape;178;g36e088c0de5_1_0"/>
          <p:cNvPicPr preferRelativeResize="0"/>
          <p:nvPr/>
        </p:nvPicPr>
        <p:blipFill>
          <a:blip r:embed="rId9">
            <a:alphaModFix/>
          </a:blip>
          <a:stretch>
            <a:fillRect/>
          </a:stretch>
        </p:blipFill>
        <p:spPr>
          <a:xfrm>
            <a:off x="7542148" y="4013575"/>
            <a:ext cx="4309578" cy="2749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6e088c0de5_5_77"/>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Test Double - Mock &amp; Stub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344c43bceee_0_25"/>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Mock</a:t>
            </a:r>
            <a:endParaRPr/>
          </a:p>
        </p:txBody>
      </p:sp>
      <p:pic>
        <p:nvPicPr>
          <p:cNvPr id="189" name="Google Shape;189;g344c43bceee_0_25"/>
          <p:cNvPicPr preferRelativeResize="0"/>
          <p:nvPr/>
        </p:nvPicPr>
        <p:blipFill rotWithShape="1">
          <a:blip r:embed="rId3">
            <a:alphaModFix/>
          </a:blip>
          <a:srcRect l="5285"/>
          <a:stretch/>
        </p:blipFill>
        <p:spPr>
          <a:xfrm>
            <a:off x="605975" y="1710675"/>
            <a:ext cx="5642704" cy="2878350"/>
          </a:xfrm>
          <a:prstGeom prst="rect">
            <a:avLst/>
          </a:prstGeom>
          <a:noFill/>
          <a:ln w="9525" cap="flat" cmpd="sng">
            <a:solidFill>
              <a:schemeClr val="dk1"/>
            </a:solidFill>
            <a:prstDash val="solid"/>
            <a:round/>
            <a:headEnd type="none" w="sm" len="sm"/>
            <a:tailEnd type="none" w="sm" len="sm"/>
          </a:ln>
        </p:spPr>
      </p:pic>
      <p:pic>
        <p:nvPicPr>
          <p:cNvPr id="190" name="Google Shape;190;g344c43bceee_0_25"/>
          <p:cNvPicPr preferRelativeResize="0"/>
          <p:nvPr/>
        </p:nvPicPr>
        <p:blipFill>
          <a:blip r:embed="rId4">
            <a:alphaModFix/>
          </a:blip>
          <a:stretch>
            <a:fillRect/>
          </a:stretch>
        </p:blipFill>
        <p:spPr>
          <a:xfrm>
            <a:off x="5997525" y="4061502"/>
            <a:ext cx="5835324" cy="2468775"/>
          </a:xfrm>
          <a:prstGeom prst="rect">
            <a:avLst/>
          </a:prstGeom>
          <a:noFill/>
          <a:ln w="9525" cap="flat" cmpd="sng">
            <a:solidFill>
              <a:schemeClr val="dk1"/>
            </a:solidFill>
            <a:prstDash val="solid"/>
            <a:round/>
            <a:headEnd type="none" w="sm" len="sm"/>
            <a:tailEnd type="none" w="sm" len="sm"/>
          </a:ln>
        </p:spPr>
      </p:pic>
      <p:sp>
        <p:nvSpPr>
          <p:cNvPr id="191" name="Google Shape;191;g344c43bceee_0_25"/>
          <p:cNvSpPr txBox="1"/>
          <p:nvPr/>
        </p:nvSpPr>
        <p:spPr>
          <a:xfrm>
            <a:off x="605975" y="1088525"/>
            <a:ext cx="106965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a:solidFill>
                  <a:schemeClr val="dk1"/>
                </a:solidFill>
                <a:latin typeface="Malgun Gothic"/>
                <a:ea typeface="Malgun Gothic"/>
                <a:cs typeface="Malgun Gothic"/>
                <a:sym typeface="Malgun Gothic"/>
              </a:rPr>
              <a:t>초기 개발단계에서 ssd가 구현되어 있지 않아 ssd mock을 사용하여 테스트 작성</a:t>
            </a:r>
            <a:endParaRPr sz="2100">
              <a:solidFill>
                <a:schemeClr val="dk1"/>
              </a:solidFill>
              <a:latin typeface="Malgun Gothic"/>
              <a:ea typeface="Malgun Gothic"/>
              <a:cs typeface="Malgun Gothic"/>
              <a:sym typeface="Malgun Gothic"/>
            </a:endParaRPr>
          </a:p>
        </p:txBody>
      </p:sp>
      <p:sp>
        <p:nvSpPr>
          <p:cNvPr id="192" name="Google Shape;192;g344c43bceee_0_25"/>
          <p:cNvSpPr/>
          <p:nvPr/>
        </p:nvSpPr>
        <p:spPr>
          <a:xfrm rot="10800000" flipH="1">
            <a:off x="5997525" y="3054100"/>
            <a:ext cx="1309800" cy="853800"/>
          </a:xfrm>
          <a:prstGeom prst="bentUpArrow">
            <a:avLst>
              <a:gd name="adj1" fmla="val 25000"/>
              <a:gd name="adj2" fmla="val 25000"/>
              <a:gd name="adj3" fmla="val 25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193" name="Google Shape;193;g344c43bceee_0_25"/>
          <p:cNvSpPr/>
          <p:nvPr/>
        </p:nvSpPr>
        <p:spPr>
          <a:xfrm>
            <a:off x="6382350" y="4649450"/>
            <a:ext cx="5209800" cy="2943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194" name="Google Shape;194;g344c43bceee_0_25"/>
          <p:cNvSpPr txBox="1"/>
          <p:nvPr/>
        </p:nvSpPr>
        <p:spPr>
          <a:xfrm>
            <a:off x="7868375" y="3349375"/>
            <a:ext cx="32532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a:solidFill>
                  <a:schemeClr val="dk1"/>
                </a:solidFill>
                <a:latin typeface="Malgun Gothic"/>
                <a:ea typeface="Malgun Gothic"/>
                <a:cs typeface="Malgun Gothic"/>
                <a:sym typeface="Malgun Gothic"/>
              </a:rPr>
              <a:t>mocker로 패치</a:t>
            </a: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6e088c0de5_1_15"/>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Mock &amp; Stub - 느린 파일입출력 대체</a:t>
            </a:r>
            <a:endParaRPr/>
          </a:p>
        </p:txBody>
      </p:sp>
      <p:pic>
        <p:nvPicPr>
          <p:cNvPr id="200" name="Google Shape;200;g36e088c0de5_1_15"/>
          <p:cNvPicPr preferRelativeResize="0"/>
          <p:nvPr/>
        </p:nvPicPr>
        <p:blipFill>
          <a:blip r:embed="rId3">
            <a:alphaModFix/>
          </a:blip>
          <a:stretch>
            <a:fillRect/>
          </a:stretch>
        </p:blipFill>
        <p:spPr>
          <a:xfrm>
            <a:off x="2350862" y="3430050"/>
            <a:ext cx="8648274" cy="3042725"/>
          </a:xfrm>
          <a:prstGeom prst="rect">
            <a:avLst/>
          </a:prstGeom>
          <a:noFill/>
          <a:ln w="9525" cap="flat" cmpd="sng">
            <a:solidFill>
              <a:schemeClr val="dk1"/>
            </a:solidFill>
            <a:prstDash val="solid"/>
            <a:round/>
            <a:headEnd type="none" w="sm" len="sm"/>
            <a:tailEnd type="none" w="sm" len="sm"/>
          </a:ln>
        </p:spPr>
      </p:pic>
      <p:pic>
        <p:nvPicPr>
          <p:cNvPr id="201" name="Google Shape;201;g36e088c0de5_1_15"/>
          <p:cNvPicPr preferRelativeResize="0"/>
          <p:nvPr/>
        </p:nvPicPr>
        <p:blipFill>
          <a:blip r:embed="rId4">
            <a:alphaModFix/>
          </a:blip>
          <a:stretch>
            <a:fillRect/>
          </a:stretch>
        </p:blipFill>
        <p:spPr>
          <a:xfrm>
            <a:off x="2350875" y="2565637"/>
            <a:ext cx="6865650" cy="340932"/>
          </a:xfrm>
          <a:prstGeom prst="rect">
            <a:avLst/>
          </a:prstGeom>
          <a:noFill/>
          <a:ln w="9525" cap="flat" cmpd="sng">
            <a:solidFill>
              <a:schemeClr val="dk1"/>
            </a:solidFill>
            <a:prstDash val="solid"/>
            <a:round/>
            <a:headEnd type="none" w="sm" len="sm"/>
            <a:tailEnd type="none" w="sm" len="sm"/>
          </a:ln>
        </p:spPr>
      </p:pic>
      <p:pic>
        <p:nvPicPr>
          <p:cNvPr id="202" name="Google Shape;202;g36e088c0de5_1_15"/>
          <p:cNvPicPr preferRelativeResize="0"/>
          <p:nvPr/>
        </p:nvPicPr>
        <p:blipFill>
          <a:blip r:embed="rId5">
            <a:alphaModFix/>
          </a:blip>
          <a:stretch>
            <a:fillRect/>
          </a:stretch>
        </p:blipFill>
        <p:spPr>
          <a:xfrm>
            <a:off x="2350875" y="1680800"/>
            <a:ext cx="6865651" cy="361350"/>
          </a:xfrm>
          <a:prstGeom prst="rect">
            <a:avLst/>
          </a:prstGeom>
          <a:noFill/>
          <a:ln w="9525" cap="flat" cmpd="sng">
            <a:solidFill>
              <a:schemeClr val="dk1"/>
            </a:solidFill>
            <a:prstDash val="solid"/>
            <a:round/>
            <a:headEnd type="none" w="sm" len="sm"/>
            <a:tailEnd type="none" w="sm" len="sm"/>
          </a:ln>
        </p:spPr>
      </p:pic>
      <p:sp>
        <p:nvSpPr>
          <p:cNvPr id="203" name="Google Shape;203;g36e088c0de5_1_15"/>
          <p:cNvSpPr/>
          <p:nvPr/>
        </p:nvSpPr>
        <p:spPr>
          <a:xfrm>
            <a:off x="2650825" y="3675250"/>
            <a:ext cx="5003700" cy="809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204" name="Google Shape;204;g36e088c0de5_1_15"/>
          <p:cNvSpPr/>
          <p:nvPr/>
        </p:nvSpPr>
        <p:spPr>
          <a:xfrm>
            <a:off x="8636700" y="2133488"/>
            <a:ext cx="309000" cy="3408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344c43bceee_0_0"/>
          <p:cNvSpPr txBox="1">
            <a:spLocks noGrp="1"/>
          </p:cNvSpPr>
          <p:nvPr>
            <p:ph type="title"/>
          </p:nvPr>
        </p:nvSpPr>
        <p:spPr>
          <a:xfrm>
            <a:off x="605980" y="310143"/>
            <a:ext cx="10515600" cy="649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Malgun Gothic"/>
              <a:buNone/>
            </a:pPr>
            <a:r>
              <a:rPr lang="ko-KR"/>
              <a:t>목차</a:t>
            </a:r>
            <a:endParaRPr/>
          </a:p>
        </p:txBody>
      </p:sp>
      <p:sp>
        <p:nvSpPr>
          <p:cNvPr id="55" name="Google Shape;55;g344c43bceee_0_0"/>
          <p:cNvSpPr txBox="1">
            <a:spLocks noGrp="1"/>
          </p:cNvSpPr>
          <p:nvPr>
            <p:ph type="body" idx="1"/>
          </p:nvPr>
        </p:nvSpPr>
        <p:spPr>
          <a:xfrm>
            <a:off x="605975" y="1033125"/>
            <a:ext cx="10515600" cy="5643600"/>
          </a:xfrm>
          <a:prstGeom prst="rect">
            <a:avLst/>
          </a:prstGeom>
          <a:noFill/>
          <a:ln>
            <a:noFill/>
          </a:ln>
        </p:spPr>
        <p:txBody>
          <a:bodyPr spcFirstLastPara="1" wrap="square" lIns="91425" tIns="45700" rIns="91425" bIns="45700" anchor="t" anchorCtr="0">
            <a:normAutofit/>
          </a:bodyPr>
          <a:lstStyle/>
          <a:p>
            <a:pPr marL="457200" lvl="0" indent="-387350" algn="l" rtl="0">
              <a:lnSpc>
                <a:spcPct val="115000"/>
              </a:lnSpc>
              <a:spcBef>
                <a:spcPts val="0"/>
              </a:spcBef>
              <a:spcAft>
                <a:spcPts val="0"/>
              </a:spcAft>
              <a:buSzPts val="2500"/>
              <a:buAutoNum type="arabicPeriod"/>
            </a:pPr>
            <a:r>
              <a:rPr lang="ko-KR"/>
              <a:t>팀원 소개</a:t>
            </a:r>
            <a:endParaRPr/>
          </a:p>
          <a:p>
            <a:pPr marL="457200" lvl="0" indent="-387350" algn="l" rtl="0">
              <a:lnSpc>
                <a:spcPct val="115000"/>
              </a:lnSpc>
              <a:spcBef>
                <a:spcPts val="0"/>
              </a:spcBef>
              <a:spcAft>
                <a:spcPts val="0"/>
              </a:spcAft>
              <a:buSzPts val="2500"/>
              <a:buAutoNum type="arabicPeriod"/>
            </a:pPr>
            <a:r>
              <a:rPr lang="ko-KR"/>
              <a:t>기능 구현</a:t>
            </a:r>
            <a:endParaRPr/>
          </a:p>
          <a:p>
            <a:pPr marL="457200" lvl="0" indent="-387350" algn="l" rtl="0">
              <a:lnSpc>
                <a:spcPct val="115000"/>
              </a:lnSpc>
              <a:spcBef>
                <a:spcPts val="0"/>
              </a:spcBef>
              <a:spcAft>
                <a:spcPts val="0"/>
              </a:spcAft>
              <a:buSzPts val="2500"/>
              <a:buAutoNum type="arabicPeriod"/>
            </a:pPr>
            <a:r>
              <a:rPr lang="ko-KR"/>
              <a:t>시연</a:t>
            </a:r>
            <a:endParaRPr/>
          </a:p>
          <a:p>
            <a:pPr marL="457200" lvl="0" indent="-387350" algn="l" rtl="0">
              <a:lnSpc>
                <a:spcPct val="115000"/>
              </a:lnSpc>
              <a:spcBef>
                <a:spcPts val="0"/>
              </a:spcBef>
              <a:spcAft>
                <a:spcPts val="0"/>
              </a:spcAft>
              <a:buSzPts val="2500"/>
              <a:buAutoNum type="arabicPeriod"/>
            </a:pPr>
            <a:r>
              <a:rPr lang="ko-KR"/>
              <a:t>TDD</a:t>
            </a:r>
            <a:endParaRPr/>
          </a:p>
          <a:p>
            <a:pPr marL="457200" lvl="0" indent="-387350" algn="l" rtl="0">
              <a:lnSpc>
                <a:spcPct val="115000"/>
              </a:lnSpc>
              <a:spcBef>
                <a:spcPts val="0"/>
              </a:spcBef>
              <a:spcAft>
                <a:spcPts val="0"/>
              </a:spcAft>
              <a:buSzPts val="2500"/>
              <a:buAutoNum type="arabicPeriod"/>
            </a:pPr>
            <a:r>
              <a:rPr lang="ko-KR"/>
              <a:t>Test Double - Mock &amp; Stub</a:t>
            </a:r>
            <a:endParaRPr sz="2400"/>
          </a:p>
          <a:p>
            <a:pPr marL="457200" lvl="0" indent="-387350" algn="l" rtl="0">
              <a:lnSpc>
                <a:spcPct val="115000"/>
              </a:lnSpc>
              <a:spcBef>
                <a:spcPts val="0"/>
              </a:spcBef>
              <a:spcAft>
                <a:spcPts val="0"/>
              </a:spcAft>
              <a:buSzPts val="2500"/>
              <a:buAutoNum type="arabicPeriod"/>
            </a:pPr>
            <a:r>
              <a:rPr lang="ko-KR"/>
              <a:t>Refactoring</a:t>
            </a:r>
            <a:endParaRPr/>
          </a:p>
          <a:p>
            <a:pPr marL="457200" lvl="0" indent="-387350" algn="l" rtl="0">
              <a:lnSpc>
                <a:spcPct val="115000"/>
              </a:lnSpc>
              <a:spcBef>
                <a:spcPts val="0"/>
              </a:spcBef>
              <a:spcAft>
                <a:spcPts val="0"/>
              </a:spcAft>
              <a:buSzPts val="2500"/>
              <a:buAutoNum type="arabicPeriod"/>
            </a:pPr>
            <a:r>
              <a:rPr lang="ko-KR"/>
              <a:t>Design Pattern</a:t>
            </a:r>
            <a:endParaRPr/>
          </a:p>
          <a:p>
            <a:pPr marL="914400" lvl="1" indent="-377224" algn="l" rtl="0">
              <a:lnSpc>
                <a:spcPct val="115000"/>
              </a:lnSpc>
              <a:spcBef>
                <a:spcPts val="0"/>
              </a:spcBef>
              <a:spcAft>
                <a:spcPts val="0"/>
              </a:spcAft>
              <a:buSzPts val="2341"/>
              <a:buAutoNum type="alphaLcPeriod"/>
            </a:pPr>
            <a:r>
              <a:rPr lang="ko-KR"/>
              <a:t>Decorator</a:t>
            </a:r>
            <a:endParaRPr/>
          </a:p>
          <a:p>
            <a:pPr marL="914400" lvl="1" indent="-377224" algn="l" rtl="0">
              <a:lnSpc>
                <a:spcPct val="115000"/>
              </a:lnSpc>
              <a:spcBef>
                <a:spcPts val="0"/>
              </a:spcBef>
              <a:spcAft>
                <a:spcPts val="0"/>
              </a:spcAft>
              <a:buSzPts val="2341"/>
              <a:buAutoNum type="alphaLcPeriod"/>
            </a:pPr>
            <a:r>
              <a:rPr lang="ko-KR"/>
              <a:t>Command</a:t>
            </a:r>
            <a:endParaRPr/>
          </a:p>
          <a:p>
            <a:pPr marL="914400" lvl="1" indent="-377224" algn="l" rtl="0">
              <a:lnSpc>
                <a:spcPct val="115000"/>
              </a:lnSpc>
              <a:spcBef>
                <a:spcPts val="0"/>
              </a:spcBef>
              <a:spcAft>
                <a:spcPts val="0"/>
              </a:spcAft>
              <a:buSzPts val="2341"/>
              <a:buAutoNum type="alphaLcPeriod"/>
            </a:pPr>
            <a:r>
              <a:rPr lang="ko-KR"/>
              <a:t>Factory</a:t>
            </a:r>
            <a:endParaRPr/>
          </a:p>
          <a:p>
            <a:pPr marL="914400" lvl="1" indent="-377224" algn="l" rtl="0">
              <a:lnSpc>
                <a:spcPct val="115000"/>
              </a:lnSpc>
              <a:spcBef>
                <a:spcPts val="0"/>
              </a:spcBef>
              <a:spcAft>
                <a:spcPts val="0"/>
              </a:spcAft>
              <a:buSzPts val="2341"/>
              <a:buAutoNum type="alphaLcPeriod"/>
            </a:pPr>
            <a:r>
              <a:rPr lang="ko-KR"/>
              <a:t>Singleton</a:t>
            </a:r>
            <a:endParaRPr/>
          </a:p>
          <a:p>
            <a:pPr marL="457200" lvl="0" indent="-387350" algn="l" rtl="0">
              <a:lnSpc>
                <a:spcPct val="115000"/>
              </a:lnSpc>
              <a:spcBef>
                <a:spcPts val="0"/>
              </a:spcBef>
              <a:spcAft>
                <a:spcPts val="0"/>
              </a:spcAft>
              <a:buSzPts val="2500"/>
              <a:buAutoNum type="arabicPeriod"/>
            </a:pPr>
            <a:r>
              <a:rPr lang="ko-KR"/>
              <a:t>소감</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36e088c0de5_26_0"/>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Refactoring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36e088c0de5_26_4"/>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Fixture와 parametrize 사용</a:t>
            </a:r>
            <a:endParaRPr>
              <a:solidFill>
                <a:srgbClr val="FF0000"/>
              </a:solidFill>
            </a:endParaRPr>
          </a:p>
        </p:txBody>
      </p:sp>
      <p:pic>
        <p:nvPicPr>
          <p:cNvPr id="215" name="Google Shape;215;g36e088c0de5_26_4"/>
          <p:cNvPicPr preferRelativeResize="0"/>
          <p:nvPr/>
        </p:nvPicPr>
        <p:blipFill rotWithShape="1">
          <a:blip r:embed="rId3">
            <a:alphaModFix/>
          </a:blip>
          <a:srcRect r="71179" b="18287"/>
          <a:stretch/>
        </p:blipFill>
        <p:spPr>
          <a:xfrm>
            <a:off x="432725" y="1415925"/>
            <a:ext cx="4798091" cy="4860525"/>
          </a:xfrm>
          <a:prstGeom prst="rect">
            <a:avLst/>
          </a:prstGeom>
          <a:noFill/>
          <a:ln w="13350" cap="flat" cmpd="sng">
            <a:solidFill>
              <a:schemeClr val="dk1"/>
            </a:solidFill>
            <a:prstDash val="solid"/>
            <a:round/>
            <a:headEnd type="none" w="sm" len="sm"/>
            <a:tailEnd type="none" w="sm" len="sm"/>
          </a:ln>
        </p:spPr>
      </p:pic>
      <p:pic>
        <p:nvPicPr>
          <p:cNvPr id="216" name="Google Shape;216;g36e088c0de5_26_4"/>
          <p:cNvPicPr preferRelativeResize="0"/>
          <p:nvPr/>
        </p:nvPicPr>
        <p:blipFill rotWithShape="1">
          <a:blip r:embed="rId4">
            <a:alphaModFix/>
          </a:blip>
          <a:srcRect r="42383"/>
          <a:stretch/>
        </p:blipFill>
        <p:spPr>
          <a:xfrm>
            <a:off x="432725" y="1415925"/>
            <a:ext cx="4798094" cy="2047566"/>
          </a:xfrm>
          <a:prstGeom prst="rect">
            <a:avLst/>
          </a:prstGeom>
          <a:noFill/>
          <a:ln>
            <a:noFill/>
          </a:ln>
        </p:spPr>
      </p:pic>
      <p:pic>
        <p:nvPicPr>
          <p:cNvPr id="217" name="Google Shape;217;g36e088c0de5_26_4"/>
          <p:cNvPicPr preferRelativeResize="0"/>
          <p:nvPr/>
        </p:nvPicPr>
        <p:blipFill rotWithShape="1">
          <a:blip r:embed="rId3">
            <a:alphaModFix/>
          </a:blip>
          <a:srcRect l="50003" r="11534" b="54166"/>
          <a:stretch/>
        </p:blipFill>
        <p:spPr>
          <a:xfrm>
            <a:off x="5779025" y="1301213"/>
            <a:ext cx="6230101" cy="2652680"/>
          </a:xfrm>
          <a:prstGeom prst="rect">
            <a:avLst/>
          </a:prstGeom>
          <a:noFill/>
          <a:ln w="12975" cap="flat" cmpd="sng">
            <a:solidFill>
              <a:schemeClr val="dk1"/>
            </a:solidFill>
            <a:prstDash val="solid"/>
            <a:round/>
            <a:headEnd type="none" w="sm" len="sm"/>
            <a:tailEnd type="none" w="sm" len="sm"/>
          </a:ln>
        </p:spPr>
      </p:pic>
      <p:pic>
        <p:nvPicPr>
          <p:cNvPr id="218" name="Google Shape;218;g36e088c0de5_26_4"/>
          <p:cNvPicPr preferRelativeResize="0"/>
          <p:nvPr/>
        </p:nvPicPr>
        <p:blipFill rotWithShape="1">
          <a:blip r:embed="rId3">
            <a:alphaModFix/>
          </a:blip>
          <a:srcRect l="49978" t="57889" r="11561"/>
          <a:stretch/>
        </p:blipFill>
        <p:spPr>
          <a:xfrm>
            <a:off x="5779025" y="3953894"/>
            <a:ext cx="6230101" cy="2437276"/>
          </a:xfrm>
          <a:prstGeom prst="rect">
            <a:avLst/>
          </a:prstGeom>
          <a:noFill/>
          <a:ln w="1297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36e088c0de5_26_10"/>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Magic string, magic number 제거</a:t>
            </a:r>
            <a:endParaRPr>
              <a:solidFill>
                <a:srgbClr val="FF0000"/>
              </a:solidFill>
            </a:endParaRPr>
          </a:p>
        </p:txBody>
      </p:sp>
      <p:sp>
        <p:nvSpPr>
          <p:cNvPr id="224" name="Google Shape;224;g36e088c0de5_26_10"/>
          <p:cNvSpPr txBox="1"/>
          <p:nvPr/>
        </p:nvSpPr>
        <p:spPr>
          <a:xfrm>
            <a:off x="140250" y="1340975"/>
            <a:ext cx="7400400" cy="445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Magic string 제거</a:t>
            </a:r>
            <a:endParaRPr sz="15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5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500">
              <a:solidFill>
                <a:schemeClr val="dk1"/>
              </a:solidFill>
              <a:latin typeface="Malgun Gothic"/>
              <a:ea typeface="Malgun Gothic"/>
              <a:cs typeface="Malgun Gothic"/>
              <a:sym typeface="Malgun Gothic"/>
            </a:endParaRPr>
          </a:p>
        </p:txBody>
      </p:sp>
      <p:pic>
        <p:nvPicPr>
          <p:cNvPr id="225" name="Google Shape;225;g36e088c0de5_26_10"/>
          <p:cNvPicPr preferRelativeResize="0"/>
          <p:nvPr/>
        </p:nvPicPr>
        <p:blipFill rotWithShape="1">
          <a:blip r:embed="rId3">
            <a:alphaModFix/>
          </a:blip>
          <a:srcRect b="25423"/>
          <a:stretch/>
        </p:blipFill>
        <p:spPr>
          <a:xfrm>
            <a:off x="590550" y="1711847"/>
            <a:ext cx="11010900" cy="2280275"/>
          </a:xfrm>
          <a:prstGeom prst="rect">
            <a:avLst/>
          </a:prstGeom>
          <a:noFill/>
          <a:ln w="9525" cap="flat" cmpd="sng">
            <a:solidFill>
              <a:schemeClr val="dk1"/>
            </a:solidFill>
            <a:prstDash val="solid"/>
            <a:round/>
            <a:headEnd type="none" w="sm" len="sm"/>
            <a:tailEnd type="none" w="sm" len="sm"/>
          </a:ln>
        </p:spPr>
      </p:pic>
      <p:sp>
        <p:nvSpPr>
          <p:cNvPr id="226" name="Google Shape;226;g36e088c0de5_26_10"/>
          <p:cNvSpPr txBox="1"/>
          <p:nvPr/>
        </p:nvSpPr>
        <p:spPr>
          <a:xfrm>
            <a:off x="140250" y="3992125"/>
            <a:ext cx="7400400" cy="445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Magic number 제거</a:t>
            </a:r>
            <a:endParaRPr sz="15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5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500">
              <a:solidFill>
                <a:schemeClr val="dk1"/>
              </a:solidFill>
              <a:latin typeface="Malgun Gothic"/>
              <a:ea typeface="Malgun Gothic"/>
              <a:cs typeface="Malgun Gothic"/>
              <a:sym typeface="Malgun Gothic"/>
            </a:endParaRPr>
          </a:p>
        </p:txBody>
      </p:sp>
      <p:pic>
        <p:nvPicPr>
          <p:cNvPr id="227" name="Google Shape;227;g36e088c0de5_26_10"/>
          <p:cNvPicPr preferRelativeResize="0"/>
          <p:nvPr/>
        </p:nvPicPr>
        <p:blipFill>
          <a:blip r:embed="rId4">
            <a:alphaModFix/>
          </a:blip>
          <a:stretch>
            <a:fillRect/>
          </a:stretch>
        </p:blipFill>
        <p:spPr>
          <a:xfrm>
            <a:off x="1617225" y="4437325"/>
            <a:ext cx="8493097" cy="22802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36e088c0de5_26_18"/>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Argument 개수 줄이기</a:t>
            </a:r>
            <a:endParaRPr>
              <a:solidFill>
                <a:srgbClr val="FF0000"/>
              </a:solidFill>
            </a:endParaRPr>
          </a:p>
        </p:txBody>
      </p:sp>
      <p:pic>
        <p:nvPicPr>
          <p:cNvPr id="233" name="Google Shape;233;g36e088c0de5_26_18"/>
          <p:cNvPicPr preferRelativeResize="0"/>
          <p:nvPr/>
        </p:nvPicPr>
        <p:blipFill rotWithShape="1">
          <a:blip r:embed="rId3">
            <a:alphaModFix/>
          </a:blip>
          <a:srcRect r="68533"/>
          <a:stretch/>
        </p:blipFill>
        <p:spPr>
          <a:xfrm>
            <a:off x="370900" y="1257188"/>
            <a:ext cx="5060651" cy="3872325"/>
          </a:xfrm>
          <a:prstGeom prst="rect">
            <a:avLst/>
          </a:prstGeom>
          <a:noFill/>
          <a:ln w="9525" cap="flat" cmpd="sng">
            <a:solidFill>
              <a:schemeClr val="dk1"/>
            </a:solidFill>
            <a:prstDash val="solid"/>
            <a:round/>
            <a:headEnd type="none" w="sm" len="sm"/>
            <a:tailEnd type="none" w="sm" len="sm"/>
          </a:ln>
        </p:spPr>
      </p:pic>
      <p:pic>
        <p:nvPicPr>
          <p:cNvPr id="234" name="Google Shape;234;g36e088c0de5_26_18"/>
          <p:cNvPicPr preferRelativeResize="0"/>
          <p:nvPr/>
        </p:nvPicPr>
        <p:blipFill rotWithShape="1">
          <a:blip r:embed="rId3">
            <a:alphaModFix/>
          </a:blip>
          <a:srcRect l="60503"/>
          <a:stretch/>
        </p:blipFill>
        <p:spPr>
          <a:xfrm>
            <a:off x="5596125" y="1257200"/>
            <a:ext cx="6352040" cy="38723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6e088c0de5_26_23"/>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가드절 사용</a:t>
            </a:r>
            <a:endParaRPr>
              <a:solidFill>
                <a:srgbClr val="FF0000"/>
              </a:solidFill>
            </a:endParaRPr>
          </a:p>
        </p:txBody>
      </p:sp>
      <p:pic>
        <p:nvPicPr>
          <p:cNvPr id="240" name="Google Shape;240;g36e088c0de5_26_23"/>
          <p:cNvPicPr preferRelativeResize="0"/>
          <p:nvPr/>
        </p:nvPicPr>
        <p:blipFill rotWithShape="1">
          <a:blip r:embed="rId3">
            <a:alphaModFix/>
          </a:blip>
          <a:srcRect r="62797"/>
          <a:stretch/>
        </p:blipFill>
        <p:spPr>
          <a:xfrm>
            <a:off x="306327" y="1996188"/>
            <a:ext cx="5629275" cy="2865625"/>
          </a:xfrm>
          <a:prstGeom prst="rect">
            <a:avLst/>
          </a:prstGeom>
          <a:noFill/>
          <a:ln w="9525" cap="flat" cmpd="sng">
            <a:solidFill>
              <a:schemeClr val="dk1"/>
            </a:solidFill>
            <a:prstDash val="solid"/>
            <a:round/>
            <a:headEnd type="none" w="sm" len="sm"/>
            <a:tailEnd type="none" w="sm" len="sm"/>
          </a:ln>
        </p:spPr>
      </p:pic>
      <p:pic>
        <p:nvPicPr>
          <p:cNvPr id="241" name="Google Shape;241;g36e088c0de5_26_23"/>
          <p:cNvPicPr preferRelativeResize="0"/>
          <p:nvPr/>
        </p:nvPicPr>
        <p:blipFill rotWithShape="1">
          <a:blip r:embed="rId3">
            <a:alphaModFix/>
          </a:blip>
          <a:srcRect l="49796" r="11528"/>
          <a:stretch/>
        </p:blipFill>
        <p:spPr>
          <a:xfrm>
            <a:off x="6089925" y="1996200"/>
            <a:ext cx="5852105" cy="2865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36e088c0de5_26_28"/>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Extract method 사용</a:t>
            </a:r>
            <a:endParaRPr>
              <a:solidFill>
                <a:srgbClr val="FF0000"/>
              </a:solidFill>
            </a:endParaRPr>
          </a:p>
        </p:txBody>
      </p:sp>
      <p:pic>
        <p:nvPicPr>
          <p:cNvPr id="247" name="Google Shape;247;g36e088c0de5_26_28"/>
          <p:cNvPicPr preferRelativeResize="0"/>
          <p:nvPr/>
        </p:nvPicPr>
        <p:blipFill>
          <a:blip r:embed="rId3">
            <a:alphaModFix/>
          </a:blip>
          <a:stretch>
            <a:fillRect/>
          </a:stretch>
        </p:blipFill>
        <p:spPr>
          <a:xfrm>
            <a:off x="152400" y="1535800"/>
            <a:ext cx="11887199" cy="1281255"/>
          </a:xfrm>
          <a:prstGeom prst="rect">
            <a:avLst/>
          </a:prstGeom>
          <a:noFill/>
          <a:ln w="9525" cap="flat" cmpd="sng">
            <a:solidFill>
              <a:schemeClr val="dk1"/>
            </a:solidFill>
            <a:prstDash val="solid"/>
            <a:round/>
            <a:headEnd type="none" w="sm" len="sm"/>
            <a:tailEnd type="none" w="sm" len="sm"/>
          </a:ln>
        </p:spPr>
      </p:pic>
      <p:pic>
        <p:nvPicPr>
          <p:cNvPr id="248" name="Google Shape;248;g36e088c0de5_26_28"/>
          <p:cNvPicPr preferRelativeResize="0"/>
          <p:nvPr/>
        </p:nvPicPr>
        <p:blipFill>
          <a:blip r:embed="rId4">
            <a:alphaModFix/>
          </a:blip>
          <a:stretch>
            <a:fillRect/>
          </a:stretch>
        </p:blipFill>
        <p:spPr>
          <a:xfrm>
            <a:off x="215175" y="2969455"/>
            <a:ext cx="11409553" cy="373614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36e088c0de5_26_34"/>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flake8 사용하여 PEP 8 적용</a:t>
            </a:r>
            <a:endParaRPr>
              <a:solidFill>
                <a:srgbClr val="FF0000"/>
              </a:solidFill>
            </a:endParaRPr>
          </a:p>
        </p:txBody>
      </p:sp>
      <p:sp>
        <p:nvSpPr>
          <p:cNvPr id="254" name="Google Shape;254;g36e088c0de5_26_34"/>
          <p:cNvSpPr txBox="1"/>
          <p:nvPr/>
        </p:nvSpPr>
        <p:spPr>
          <a:xfrm>
            <a:off x="152400" y="1090600"/>
            <a:ext cx="8433300" cy="445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flake8 사용</a:t>
            </a:r>
            <a:endParaRPr sz="1500">
              <a:solidFill>
                <a:schemeClr val="dk1"/>
              </a:solidFill>
              <a:latin typeface="Malgun Gothic"/>
              <a:ea typeface="Malgun Gothic"/>
              <a:cs typeface="Malgun Gothic"/>
              <a:sym typeface="Malgun Gothic"/>
            </a:endParaRPr>
          </a:p>
        </p:txBody>
      </p:sp>
      <p:pic>
        <p:nvPicPr>
          <p:cNvPr id="255" name="Google Shape;255;g36e088c0de5_26_34"/>
          <p:cNvPicPr preferRelativeResize="0"/>
          <p:nvPr/>
        </p:nvPicPr>
        <p:blipFill>
          <a:blip r:embed="rId3">
            <a:alphaModFix/>
          </a:blip>
          <a:stretch>
            <a:fillRect/>
          </a:stretch>
        </p:blipFill>
        <p:spPr>
          <a:xfrm>
            <a:off x="3298750" y="1090600"/>
            <a:ext cx="4333025" cy="2832300"/>
          </a:xfrm>
          <a:prstGeom prst="rect">
            <a:avLst/>
          </a:prstGeom>
          <a:noFill/>
          <a:ln>
            <a:noFill/>
          </a:ln>
        </p:spPr>
      </p:pic>
      <p:pic>
        <p:nvPicPr>
          <p:cNvPr id="256" name="Google Shape;256;g36e088c0de5_26_34"/>
          <p:cNvPicPr preferRelativeResize="0"/>
          <p:nvPr/>
        </p:nvPicPr>
        <p:blipFill>
          <a:blip r:embed="rId4">
            <a:alphaModFix/>
          </a:blip>
          <a:stretch>
            <a:fillRect/>
          </a:stretch>
        </p:blipFill>
        <p:spPr>
          <a:xfrm>
            <a:off x="152400" y="4567676"/>
            <a:ext cx="11887201" cy="195299"/>
          </a:xfrm>
          <a:prstGeom prst="rect">
            <a:avLst/>
          </a:prstGeom>
          <a:noFill/>
          <a:ln>
            <a:noFill/>
          </a:ln>
        </p:spPr>
      </p:pic>
      <p:pic>
        <p:nvPicPr>
          <p:cNvPr id="257" name="Google Shape;257;g36e088c0de5_26_34"/>
          <p:cNvPicPr preferRelativeResize="0"/>
          <p:nvPr/>
        </p:nvPicPr>
        <p:blipFill>
          <a:blip r:embed="rId5">
            <a:alphaModFix/>
          </a:blip>
          <a:stretch>
            <a:fillRect/>
          </a:stretch>
        </p:blipFill>
        <p:spPr>
          <a:xfrm>
            <a:off x="152400" y="4915375"/>
            <a:ext cx="11887201" cy="483060"/>
          </a:xfrm>
          <a:prstGeom prst="rect">
            <a:avLst/>
          </a:prstGeom>
          <a:noFill/>
          <a:ln>
            <a:noFill/>
          </a:ln>
        </p:spPr>
      </p:pic>
      <p:pic>
        <p:nvPicPr>
          <p:cNvPr id="258" name="Google Shape;258;g36e088c0de5_26_34"/>
          <p:cNvPicPr preferRelativeResize="0"/>
          <p:nvPr/>
        </p:nvPicPr>
        <p:blipFill>
          <a:blip r:embed="rId6">
            <a:alphaModFix/>
          </a:blip>
          <a:stretch>
            <a:fillRect/>
          </a:stretch>
        </p:blipFill>
        <p:spPr>
          <a:xfrm>
            <a:off x="152400" y="5550835"/>
            <a:ext cx="11887202" cy="195728"/>
          </a:xfrm>
          <a:prstGeom prst="rect">
            <a:avLst/>
          </a:prstGeom>
          <a:noFill/>
          <a:ln>
            <a:noFill/>
          </a:ln>
        </p:spPr>
      </p:pic>
      <p:pic>
        <p:nvPicPr>
          <p:cNvPr id="259" name="Google Shape;259;g36e088c0de5_26_34"/>
          <p:cNvPicPr preferRelativeResize="0"/>
          <p:nvPr/>
        </p:nvPicPr>
        <p:blipFill>
          <a:blip r:embed="rId7">
            <a:alphaModFix/>
          </a:blip>
          <a:stretch>
            <a:fillRect/>
          </a:stretch>
        </p:blipFill>
        <p:spPr>
          <a:xfrm>
            <a:off x="152400" y="5898963"/>
            <a:ext cx="11887201" cy="683547"/>
          </a:xfrm>
          <a:prstGeom prst="rect">
            <a:avLst/>
          </a:prstGeom>
          <a:noFill/>
          <a:ln>
            <a:noFill/>
          </a:ln>
        </p:spPr>
      </p:pic>
      <p:pic>
        <p:nvPicPr>
          <p:cNvPr id="260" name="Google Shape;260;g36e088c0de5_26_34"/>
          <p:cNvPicPr preferRelativeResize="0"/>
          <p:nvPr/>
        </p:nvPicPr>
        <p:blipFill>
          <a:blip r:embed="rId8">
            <a:alphaModFix/>
          </a:blip>
          <a:stretch>
            <a:fillRect/>
          </a:stretch>
        </p:blipFill>
        <p:spPr>
          <a:xfrm>
            <a:off x="8398966" y="2060544"/>
            <a:ext cx="3429104" cy="562700"/>
          </a:xfrm>
          <a:prstGeom prst="rect">
            <a:avLst/>
          </a:prstGeom>
          <a:noFill/>
          <a:ln>
            <a:noFill/>
          </a:ln>
        </p:spPr>
      </p:pic>
      <p:sp>
        <p:nvSpPr>
          <p:cNvPr id="261" name="Google Shape;261;g36e088c0de5_26_34"/>
          <p:cNvSpPr/>
          <p:nvPr/>
        </p:nvSpPr>
        <p:spPr>
          <a:xfrm>
            <a:off x="7764975" y="2203475"/>
            <a:ext cx="507900" cy="19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262" name="Google Shape;262;g36e088c0de5_26_34"/>
          <p:cNvSpPr txBox="1"/>
          <p:nvPr/>
        </p:nvSpPr>
        <p:spPr>
          <a:xfrm>
            <a:off x="152400" y="3926575"/>
            <a:ext cx="8433300" cy="445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PEP 8 적용</a:t>
            </a:r>
            <a:endParaRPr sz="1500">
              <a:solidFill>
                <a:schemeClr val="dk1"/>
              </a:solidFill>
              <a:latin typeface="Malgun Gothic"/>
              <a:ea typeface="Malgun Gothic"/>
              <a:cs typeface="Malgun Gothic"/>
              <a:sym typeface="Malgun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6e088c0de5_26_47"/>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기타</a:t>
            </a:r>
            <a:endParaRPr>
              <a:solidFill>
                <a:srgbClr val="FF0000"/>
              </a:solidFill>
            </a:endParaRPr>
          </a:p>
        </p:txBody>
      </p:sp>
      <p:sp>
        <p:nvSpPr>
          <p:cNvPr id="268" name="Google Shape;268;g36e088c0de5_26_47"/>
          <p:cNvSpPr txBox="1"/>
          <p:nvPr/>
        </p:nvSpPr>
        <p:spPr>
          <a:xfrm>
            <a:off x="140250" y="1340975"/>
            <a:ext cx="7400400" cy="2211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Malgun Gothic"/>
              <a:buChar char="●"/>
            </a:pPr>
            <a:r>
              <a:rPr lang="ko-KR" sz="1700">
                <a:solidFill>
                  <a:schemeClr val="dk1"/>
                </a:solidFill>
                <a:latin typeface="Malgun Gothic"/>
                <a:ea typeface="Malgun Gothic"/>
                <a:cs typeface="Malgun Gothic"/>
                <a:sym typeface="Malgun Gothic"/>
              </a:rPr>
              <a:t>method 이름 snake_case로 변경</a:t>
            </a:r>
            <a:endParaRPr sz="1700">
              <a:solidFill>
                <a:schemeClr val="dk1"/>
              </a:solidFill>
              <a:latin typeface="Malgun Gothic"/>
              <a:ea typeface="Malgun Gothic"/>
              <a:cs typeface="Malgun Gothic"/>
              <a:sym typeface="Malgun Gothic"/>
            </a:endParaRPr>
          </a:p>
          <a:p>
            <a:pPr marL="457200" lvl="0" indent="-336550" algn="l" rtl="0">
              <a:spcBef>
                <a:spcPts val="0"/>
              </a:spcBef>
              <a:spcAft>
                <a:spcPts val="0"/>
              </a:spcAft>
              <a:buClr>
                <a:schemeClr val="dk1"/>
              </a:buClr>
              <a:buSzPts val="1700"/>
              <a:buFont typeface="Malgun Gothic"/>
              <a:buChar char="●"/>
            </a:pPr>
            <a:r>
              <a:rPr lang="ko-KR" sz="1700">
                <a:solidFill>
                  <a:schemeClr val="dk1"/>
                </a:solidFill>
                <a:latin typeface="Malgun Gothic"/>
                <a:ea typeface="Malgun Gothic"/>
                <a:cs typeface="Malgun Gothic"/>
                <a:sym typeface="Malgun Gothic"/>
              </a:rPr>
              <a:t>f-string 사용</a:t>
            </a:r>
            <a:endParaRPr sz="1700">
              <a:solidFill>
                <a:schemeClr val="dk1"/>
              </a:solidFill>
              <a:latin typeface="Malgun Gothic"/>
              <a:ea typeface="Malgun Gothic"/>
              <a:cs typeface="Malgun Gothic"/>
              <a:sym typeface="Malgun Gothic"/>
            </a:endParaRPr>
          </a:p>
          <a:p>
            <a:pPr marL="457200" lvl="0" indent="-336550" algn="l" rtl="0">
              <a:spcBef>
                <a:spcPts val="0"/>
              </a:spcBef>
              <a:spcAft>
                <a:spcPts val="0"/>
              </a:spcAft>
              <a:buClr>
                <a:schemeClr val="dk1"/>
              </a:buClr>
              <a:buSzPts val="1700"/>
              <a:buFont typeface="Malgun Gothic"/>
              <a:buChar char="●"/>
            </a:pPr>
            <a:r>
              <a:rPr lang="ko-KR" sz="1700">
                <a:solidFill>
                  <a:schemeClr val="dk1"/>
                </a:solidFill>
                <a:latin typeface="Malgun Gothic"/>
                <a:ea typeface="Malgun Gothic"/>
                <a:cs typeface="Malgun Gothic"/>
                <a:sym typeface="Malgun Gothic"/>
              </a:rPr>
              <a:t>불 필요한 변수 inline</a:t>
            </a:r>
            <a:endParaRPr sz="1700">
              <a:solidFill>
                <a:schemeClr val="dk1"/>
              </a:solidFill>
              <a:latin typeface="Malgun Gothic"/>
              <a:ea typeface="Malgun Gothic"/>
              <a:cs typeface="Malgun Gothic"/>
              <a:sym typeface="Malgun Gothic"/>
            </a:endParaRPr>
          </a:p>
          <a:p>
            <a:pPr marL="457200" lvl="0" indent="-336550" algn="l" rtl="0">
              <a:spcBef>
                <a:spcPts val="0"/>
              </a:spcBef>
              <a:spcAft>
                <a:spcPts val="0"/>
              </a:spcAft>
              <a:buClr>
                <a:schemeClr val="dk1"/>
              </a:buClr>
              <a:buSzPts val="1700"/>
              <a:buFont typeface="Malgun Gothic"/>
              <a:buChar char="●"/>
            </a:pPr>
            <a:r>
              <a:rPr lang="ko-KR" sz="1700">
                <a:solidFill>
                  <a:schemeClr val="dk1"/>
                </a:solidFill>
                <a:latin typeface="Malgun Gothic"/>
                <a:ea typeface="Malgun Gothic"/>
                <a:cs typeface="Malgun Gothic"/>
                <a:sym typeface="Malgun Gothic"/>
              </a:rPr>
              <a:t>내장 함수 사용</a:t>
            </a:r>
            <a:endParaRPr sz="1700">
              <a:solidFill>
                <a:schemeClr val="dk1"/>
              </a:solidFill>
              <a:latin typeface="Malgun Gothic"/>
              <a:ea typeface="Malgun Gothic"/>
              <a:cs typeface="Malgun Gothic"/>
              <a:sym typeface="Malgun Gothic"/>
            </a:endParaRPr>
          </a:p>
          <a:p>
            <a:pPr marL="457200" lvl="0" indent="-336550" algn="l" rtl="0">
              <a:spcBef>
                <a:spcPts val="0"/>
              </a:spcBef>
              <a:spcAft>
                <a:spcPts val="0"/>
              </a:spcAft>
              <a:buClr>
                <a:schemeClr val="dk1"/>
              </a:buClr>
              <a:buSzPts val="1700"/>
              <a:buFont typeface="Malgun Gothic"/>
              <a:buChar char="●"/>
            </a:pPr>
            <a:r>
              <a:rPr lang="ko-KR" sz="1700">
                <a:solidFill>
                  <a:schemeClr val="dk1"/>
                </a:solidFill>
                <a:latin typeface="Malgun Gothic"/>
                <a:ea typeface="Malgun Gothic"/>
                <a:cs typeface="Malgun Gothic"/>
                <a:sym typeface="Malgun Gothic"/>
              </a:rPr>
              <a:t>type hint 추가</a:t>
            </a:r>
            <a:endParaRPr sz="1700">
              <a:solidFill>
                <a:schemeClr val="dk1"/>
              </a:solidFill>
              <a:latin typeface="Malgun Gothic"/>
              <a:ea typeface="Malgun Gothic"/>
              <a:cs typeface="Malgun Gothic"/>
              <a:sym typeface="Malgun Gothic"/>
            </a:endParaRPr>
          </a:p>
          <a:p>
            <a:pPr marL="457200" lvl="0" indent="0" algn="l" rtl="0">
              <a:spcBef>
                <a:spcPts val="0"/>
              </a:spcBef>
              <a:spcAft>
                <a:spcPts val="0"/>
              </a:spcAft>
              <a:buNone/>
            </a:pPr>
            <a:endParaRPr sz="17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7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700">
              <a:solidFill>
                <a:schemeClr val="dk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36e088c0de5_5_81"/>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Design Pattern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6e088c0de5_5_7"/>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Design Pattern - Decorator</a:t>
            </a:r>
            <a:endParaRPr/>
          </a:p>
        </p:txBody>
      </p:sp>
      <p:sp>
        <p:nvSpPr>
          <p:cNvPr id="279" name="Google Shape;279;g36e088c0de5_5_7"/>
          <p:cNvSpPr txBox="1">
            <a:spLocks noGrp="1"/>
          </p:cNvSpPr>
          <p:nvPr>
            <p:ph type="body" idx="1"/>
          </p:nvPr>
        </p:nvSpPr>
        <p:spPr>
          <a:xfrm>
            <a:off x="605980" y="1316376"/>
            <a:ext cx="10515600" cy="492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ko-KR"/>
              <a:t>Decorator Pattern 적용</a:t>
            </a:r>
            <a:endParaRPr/>
          </a:p>
          <a:p>
            <a:pPr marL="457200" lvl="0" indent="-342900" algn="l" rtl="0">
              <a:spcBef>
                <a:spcPts val="1000"/>
              </a:spcBef>
              <a:spcAft>
                <a:spcPts val="0"/>
              </a:spcAft>
              <a:buSzPts val="1800"/>
              <a:buChar char="-"/>
            </a:pPr>
            <a:r>
              <a:rPr lang="ko-KR"/>
              <a:t>stdout print와 logger.print를 동시에 사용</a:t>
            </a:r>
            <a:endParaRPr/>
          </a:p>
        </p:txBody>
      </p:sp>
      <p:pic>
        <p:nvPicPr>
          <p:cNvPr id="280" name="Google Shape;280;g36e088c0de5_5_7"/>
          <p:cNvPicPr preferRelativeResize="0"/>
          <p:nvPr/>
        </p:nvPicPr>
        <p:blipFill>
          <a:blip r:embed="rId3">
            <a:alphaModFix/>
          </a:blip>
          <a:stretch>
            <a:fillRect/>
          </a:stretch>
        </p:blipFill>
        <p:spPr>
          <a:xfrm>
            <a:off x="301950" y="2484350"/>
            <a:ext cx="6043351" cy="3592900"/>
          </a:xfrm>
          <a:prstGeom prst="rect">
            <a:avLst/>
          </a:prstGeom>
          <a:noFill/>
          <a:ln>
            <a:noFill/>
          </a:ln>
        </p:spPr>
      </p:pic>
      <p:pic>
        <p:nvPicPr>
          <p:cNvPr id="281" name="Google Shape;281;g36e088c0de5_5_7"/>
          <p:cNvPicPr preferRelativeResize="0"/>
          <p:nvPr/>
        </p:nvPicPr>
        <p:blipFill>
          <a:blip r:embed="rId4">
            <a:alphaModFix/>
          </a:blip>
          <a:stretch>
            <a:fillRect/>
          </a:stretch>
        </p:blipFill>
        <p:spPr>
          <a:xfrm>
            <a:off x="6612213" y="3599675"/>
            <a:ext cx="5324475" cy="23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36e088c0de5_5_65"/>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팀원 소개</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36e088c0de5_5_28"/>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Design Pattern - Command</a:t>
            </a:r>
            <a:endParaRPr>
              <a:solidFill>
                <a:srgbClr val="FF0000"/>
              </a:solidFill>
            </a:endParaRPr>
          </a:p>
        </p:txBody>
      </p:sp>
      <p:pic>
        <p:nvPicPr>
          <p:cNvPr id="287" name="Google Shape;287;g36e088c0de5_5_28"/>
          <p:cNvPicPr preferRelativeResize="0"/>
          <p:nvPr/>
        </p:nvPicPr>
        <p:blipFill>
          <a:blip r:embed="rId3">
            <a:alphaModFix/>
          </a:blip>
          <a:stretch>
            <a:fillRect/>
          </a:stretch>
        </p:blipFill>
        <p:spPr>
          <a:xfrm>
            <a:off x="5158625" y="1053893"/>
            <a:ext cx="3653847" cy="5593257"/>
          </a:xfrm>
          <a:prstGeom prst="rect">
            <a:avLst/>
          </a:prstGeom>
          <a:noFill/>
          <a:ln>
            <a:noFill/>
          </a:ln>
        </p:spPr>
      </p:pic>
      <p:pic>
        <p:nvPicPr>
          <p:cNvPr id="288" name="Google Shape;288;g36e088c0de5_5_28"/>
          <p:cNvPicPr preferRelativeResize="0"/>
          <p:nvPr/>
        </p:nvPicPr>
        <p:blipFill>
          <a:blip r:embed="rId4">
            <a:alphaModFix/>
          </a:blip>
          <a:stretch>
            <a:fillRect/>
          </a:stretch>
        </p:blipFill>
        <p:spPr>
          <a:xfrm>
            <a:off x="277650" y="1053893"/>
            <a:ext cx="4005869" cy="5593258"/>
          </a:xfrm>
          <a:prstGeom prst="rect">
            <a:avLst/>
          </a:prstGeom>
          <a:noFill/>
          <a:ln>
            <a:noFill/>
          </a:ln>
        </p:spPr>
      </p:pic>
      <p:pic>
        <p:nvPicPr>
          <p:cNvPr id="289" name="Google Shape;289;g36e088c0de5_5_28"/>
          <p:cNvPicPr preferRelativeResize="0"/>
          <p:nvPr/>
        </p:nvPicPr>
        <p:blipFill>
          <a:blip r:embed="rId5">
            <a:alphaModFix/>
          </a:blip>
          <a:stretch>
            <a:fillRect/>
          </a:stretch>
        </p:blipFill>
        <p:spPr>
          <a:xfrm>
            <a:off x="8812475" y="1053899"/>
            <a:ext cx="3305425" cy="2604750"/>
          </a:xfrm>
          <a:prstGeom prst="rect">
            <a:avLst/>
          </a:prstGeom>
          <a:noFill/>
          <a:ln>
            <a:noFill/>
          </a:ln>
        </p:spPr>
      </p:pic>
      <p:sp>
        <p:nvSpPr>
          <p:cNvPr id="290" name="Google Shape;290;g36e088c0de5_5_28"/>
          <p:cNvSpPr txBox="1"/>
          <p:nvPr/>
        </p:nvSpPr>
        <p:spPr>
          <a:xfrm>
            <a:off x="8812475" y="4296425"/>
            <a:ext cx="3012000" cy="1174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command pattern 적용</a:t>
            </a:r>
            <a:endParaRPr sz="1500">
              <a:solidFill>
                <a:schemeClr val="dk1"/>
              </a:solidFill>
              <a:latin typeface="Malgun Gothic"/>
              <a:ea typeface="Malgun Gothic"/>
              <a:cs typeface="Malgun Gothic"/>
              <a:sym typeface="Malgun Gothic"/>
            </a:endParaRPr>
          </a:p>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기존 if else 문 제거</a:t>
            </a:r>
            <a:endParaRPr sz="1500">
              <a:solidFill>
                <a:schemeClr val="dk1"/>
              </a:solidFill>
              <a:latin typeface="Malgun Gothic"/>
              <a:ea typeface="Malgun Gothic"/>
              <a:cs typeface="Malgun Gothic"/>
              <a:sym typeface="Malgun Gothic"/>
            </a:endParaRPr>
          </a:p>
          <a:p>
            <a:pPr marL="457200" lvl="0" indent="-323850" algn="l" rtl="0">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명령을 실행하는 객체와</a:t>
            </a:r>
            <a:endParaRPr sz="1500">
              <a:solidFill>
                <a:schemeClr val="dk1"/>
              </a:solidFill>
              <a:latin typeface="Malgun Gothic"/>
              <a:ea typeface="Malgun Gothic"/>
              <a:cs typeface="Malgun Gothic"/>
              <a:sym typeface="Malgun Gothic"/>
            </a:endParaRPr>
          </a:p>
          <a:p>
            <a:pPr marL="457200" lvl="0" indent="0" algn="l" rtl="0">
              <a:spcBef>
                <a:spcPts val="0"/>
              </a:spcBef>
              <a:spcAft>
                <a:spcPts val="0"/>
              </a:spcAft>
              <a:buNone/>
            </a:pPr>
            <a:r>
              <a:rPr lang="ko-KR" sz="1500">
                <a:solidFill>
                  <a:schemeClr val="dk1"/>
                </a:solidFill>
                <a:latin typeface="Malgun Gothic"/>
                <a:ea typeface="Malgun Gothic"/>
                <a:cs typeface="Malgun Gothic"/>
                <a:sym typeface="Malgun Gothic"/>
              </a:rPr>
              <a:t>명령을 요청하는 객체 분리</a:t>
            </a:r>
            <a:endParaRPr sz="1500">
              <a:solidFill>
                <a:schemeClr val="dk1"/>
              </a:solidFill>
              <a:latin typeface="Malgun Gothic"/>
              <a:ea typeface="Malgun Gothic"/>
              <a:cs typeface="Malgun Gothic"/>
              <a:sym typeface="Malgun Gothic"/>
            </a:endParaRPr>
          </a:p>
          <a:p>
            <a:pPr marL="457200" lvl="0" indent="0" algn="l" rtl="0">
              <a:spcBef>
                <a:spcPts val="0"/>
              </a:spcBef>
              <a:spcAft>
                <a:spcPts val="0"/>
              </a:spcAft>
              <a:buNone/>
            </a:pPr>
            <a:endParaRPr sz="1100">
              <a:solidFill>
                <a:schemeClr val="dk1"/>
              </a:solidFill>
            </a:endParaRPr>
          </a:p>
          <a:p>
            <a:pPr marL="457200" lvl="0" indent="0" algn="l" rtl="0">
              <a:spcBef>
                <a:spcPts val="0"/>
              </a:spcBef>
              <a:spcAft>
                <a:spcPts val="0"/>
              </a:spcAft>
              <a:buNone/>
            </a:pPr>
            <a:endParaRPr sz="1500">
              <a:solidFill>
                <a:schemeClr val="dk1"/>
              </a:solidFill>
              <a:latin typeface="Malgun Gothic"/>
              <a:ea typeface="Malgun Gothic"/>
              <a:cs typeface="Malgun Gothic"/>
              <a:sym typeface="Malgun Gothic"/>
            </a:endParaRPr>
          </a:p>
        </p:txBody>
      </p:sp>
      <p:pic>
        <p:nvPicPr>
          <p:cNvPr id="291" name="Google Shape;291;g36e088c0de5_5_28"/>
          <p:cNvPicPr preferRelativeResize="0"/>
          <p:nvPr/>
        </p:nvPicPr>
        <p:blipFill>
          <a:blip r:embed="rId6">
            <a:alphaModFix/>
          </a:blip>
          <a:stretch>
            <a:fillRect/>
          </a:stretch>
        </p:blipFill>
        <p:spPr>
          <a:xfrm>
            <a:off x="3628475" y="3337900"/>
            <a:ext cx="2021150" cy="1025225"/>
          </a:xfrm>
          <a:prstGeom prst="rect">
            <a:avLst/>
          </a:prstGeom>
          <a:noFill/>
          <a:ln>
            <a:noFill/>
          </a:ln>
        </p:spPr>
      </p:pic>
      <p:sp>
        <p:nvSpPr>
          <p:cNvPr id="292" name="Google Shape;292;g36e088c0de5_5_28"/>
          <p:cNvSpPr/>
          <p:nvPr/>
        </p:nvSpPr>
        <p:spPr>
          <a:xfrm>
            <a:off x="5451950" y="1227550"/>
            <a:ext cx="2021100" cy="40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293" name="Google Shape;293;g36e088c0de5_5_28"/>
          <p:cNvSpPr/>
          <p:nvPr/>
        </p:nvSpPr>
        <p:spPr>
          <a:xfrm>
            <a:off x="8812475" y="1053900"/>
            <a:ext cx="522600" cy="17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294" name="Google Shape;294;g36e088c0de5_5_28"/>
          <p:cNvSpPr/>
          <p:nvPr/>
        </p:nvSpPr>
        <p:spPr>
          <a:xfrm>
            <a:off x="5727925" y="3934875"/>
            <a:ext cx="2166600" cy="17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36e088c0de5_5_42"/>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Design Pattern - Factory</a:t>
            </a:r>
            <a:endParaRPr>
              <a:solidFill>
                <a:srgbClr val="FF0000"/>
              </a:solidFill>
            </a:endParaRPr>
          </a:p>
        </p:txBody>
      </p:sp>
      <p:pic>
        <p:nvPicPr>
          <p:cNvPr id="300" name="Google Shape;300;g36e088c0de5_5_42"/>
          <p:cNvPicPr preferRelativeResize="0"/>
          <p:nvPr/>
        </p:nvPicPr>
        <p:blipFill>
          <a:blip r:embed="rId3">
            <a:alphaModFix/>
          </a:blip>
          <a:stretch>
            <a:fillRect/>
          </a:stretch>
        </p:blipFill>
        <p:spPr>
          <a:xfrm>
            <a:off x="6871325" y="1655525"/>
            <a:ext cx="4063350" cy="4495613"/>
          </a:xfrm>
          <a:prstGeom prst="rect">
            <a:avLst/>
          </a:prstGeom>
          <a:noFill/>
          <a:ln>
            <a:noFill/>
          </a:ln>
        </p:spPr>
      </p:pic>
      <p:pic>
        <p:nvPicPr>
          <p:cNvPr id="301" name="Google Shape;301;g36e088c0de5_5_42"/>
          <p:cNvPicPr preferRelativeResize="0"/>
          <p:nvPr/>
        </p:nvPicPr>
        <p:blipFill>
          <a:blip r:embed="rId4">
            <a:alphaModFix/>
          </a:blip>
          <a:stretch>
            <a:fillRect/>
          </a:stretch>
        </p:blipFill>
        <p:spPr>
          <a:xfrm>
            <a:off x="230825" y="2042262"/>
            <a:ext cx="5089851" cy="4349675"/>
          </a:xfrm>
          <a:prstGeom prst="rect">
            <a:avLst/>
          </a:prstGeom>
          <a:noFill/>
          <a:ln>
            <a:noFill/>
          </a:ln>
        </p:spPr>
      </p:pic>
      <p:sp>
        <p:nvSpPr>
          <p:cNvPr id="302" name="Google Shape;302;g36e088c0de5_5_42"/>
          <p:cNvSpPr txBox="1"/>
          <p:nvPr/>
        </p:nvSpPr>
        <p:spPr>
          <a:xfrm>
            <a:off x="676400" y="1211900"/>
            <a:ext cx="91752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a:solidFill>
                  <a:schemeClr val="dk1"/>
                </a:solidFill>
                <a:latin typeface="Malgun Gothic"/>
                <a:ea typeface="Malgun Gothic"/>
                <a:cs typeface="Malgun Gothic"/>
                <a:sym typeface="Malgun Gothic"/>
              </a:rPr>
              <a:t>Command 패턴을 Factory 패턴으로 캡슐화하여 추가 동작을 유연하게 생성 및 관리할 수 있도록 구성</a:t>
            </a:r>
            <a:endParaRPr sz="1500">
              <a:solidFill>
                <a:schemeClr val="dk1"/>
              </a:solidFill>
              <a:latin typeface="Malgun Gothic"/>
              <a:ea typeface="Malgun Gothic"/>
              <a:cs typeface="Malgun Gothic"/>
              <a:sym typeface="Malgun Gothic"/>
            </a:endParaRPr>
          </a:p>
          <a:p>
            <a:pPr marL="0" lvl="0" indent="0" algn="l" rtl="0">
              <a:spcBef>
                <a:spcPts val="0"/>
              </a:spcBef>
              <a:spcAft>
                <a:spcPts val="0"/>
              </a:spcAft>
              <a:buNone/>
            </a:pPr>
            <a:r>
              <a:rPr lang="ko-KR" sz="1500">
                <a:solidFill>
                  <a:schemeClr val="dk1"/>
                </a:solidFill>
                <a:latin typeface="Malgun Gothic"/>
                <a:ea typeface="Malgun Gothic"/>
                <a:cs typeface="Malgun Gothic"/>
                <a:sym typeface="Malgun Gothic"/>
              </a:rPr>
              <a:t>실행 로직과 생성 로직을 명확히 분리</a:t>
            </a:r>
            <a:endParaRPr sz="1500">
              <a:solidFill>
                <a:schemeClr val="dk1"/>
              </a:solidFill>
              <a:latin typeface="Malgun Gothic"/>
              <a:ea typeface="Malgun Gothic"/>
              <a:cs typeface="Malgun Gothic"/>
              <a:sym typeface="Malgun Gothic"/>
            </a:endParaRPr>
          </a:p>
        </p:txBody>
      </p:sp>
      <p:pic>
        <p:nvPicPr>
          <p:cNvPr id="303" name="Google Shape;303;g36e088c0de5_5_42"/>
          <p:cNvPicPr preferRelativeResize="0"/>
          <p:nvPr/>
        </p:nvPicPr>
        <p:blipFill>
          <a:blip r:embed="rId5">
            <a:alphaModFix/>
          </a:blip>
          <a:stretch>
            <a:fillRect/>
          </a:stretch>
        </p:blipFill>
        <p:spPr>
          <a:xfrm>
            <a:off x="5326513" y="3431825"/>
            <a:ext cx="1538975" cy="1025225"/>
          </a:xfrm>
          <a:prstGeom prst="rect">
            <a:avLst/>
          </a:prstGeom>
          <a:noFill/>
          <a:ln>
            <a:noFill/>
          </a:ln>
        </p:spPr>
      </p:pic>
      <p:sp>
        <p:nvSpPr>
          <p:cNvPr id="304" name="Google Shape;304;g36e088c0de5_5_42"/>
          <p:cNvSpPr/>
          <p:nvPr/>
        </p:nvSpPr>
        <p:spPr>
          <a:xfrm>
            <a:off x="7514100" y="5799325"/>
            <a:ext cx="2166600" cy="17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305" name="Google Shape;305;g36e088c0de5_5_42"/>
          <p:cNvPicPr preferRelativeResize="0"/>
          <p:nvPr/>
        </p:nvPicPr>
        <p:blipFill>
          <a:blip r:embed="rId6">
            <a:alphaModFix/>
          </a:blip>
          <a:stretch>
            <a:fillRect/>
          </a:stretch>
        </p:blipFill>
        <p:spPr>
          <a:xfrm>
            <a:off x="6865463" y="6218875"/>
            <a:ext cx="4238625" cy="495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37054821cc7_0_49"/>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Design Pattern - Singleton Pattern</a:t>
            </a:r>
            <a:endParaRPr>
              <a:solidFill>
                <a:srgbClr val="FF0000"/>
              </a:solidFill>
            </a:endParaRPr>
          </a:p>
        </p:txBody>
      </p:sp>
      <p:sp>
        <p:nvSpPr>
          <p:cNvPr id="311" name="Google Shape;311;g37054821cc7_0_49"/>
          <p:cNvSpPr txBox="1"/>
          <p:nvPr/>
        </p:nvSpPr>
        <p:spPr>
          <a:xfrm>
            <a:off x="676400" y="1211900"/>
            <a:ext cx="110766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a:solidFill>
                  <a:schemeClr val="dk1"/>
                </a:solidFill>
                <a:latin typeface="Malgun Gothic"/>
                <a:ea typeface="Malgun Gothic"/>
                <a:cs typeface="Malgun Gothic"/>
                <a:sym typeface="Malgun Gothic"/>
              </a:rPr>
              <a:t>하나의 인스턴스만 존재하게 하여 공유 자원에 대한 일관성과 제어를 보장하기 위해 사용  (__new__ 매소드 오버라이딩 활용)</a:t>
            </a:r>
            <a:endParaRPr sz="1500">
              <a:solidFill>
                <a:schemeClr val="dk1"/>
              </a:solidFill>
              <a:latin typeface="Malgun Gothic"/>
              <a:ea typeface="Malgun Gothic"/>
              <a:cs typeface="Malgun Gothic"/>
              <a:sym typeface="Malgun Gothic"/>
            </a:endParaRPr>
          </a:p>
        </p:txBody>
      </p:sp>
      <p:pic>
        <p:nvPicPr>
          <p:cNvPr id="312" name="Google Shape;312;g37054821cc7_0_49"/>
          <p:cNvPicPr preferRelativeResize="0"/>
          <p:nvPr/>
        </p:nvPicPr>
        <p:blipFill>
          <a:blip r:embed="rId3">
            <a:alphaModFix/>
          </a:blip>
          <a:stretch>
            <a:fillRect/>
          </a:stretch>
        </p:blipFill>
        <p:spPr>
          <a:xfrm>
            <a:off x="676400" y="2549775"/>
            <a:ext cx="4048125" cy="3171825"/>
          </a:xfrm>
          <a:prstGeom prst="rect">
            <a:avLst/>
          </a:prstGeom>
          <a:noFill/>
          <a:ln>
            <a:noFill/>
          </a:ln>
        </p:spPr>
      </p:pic>
      <p:pic>
        <p:nvPicPr>
          <p:cNvPr id="313" name="Google Shape;313;g37054821cc7_0_49"/>
          <p:cNvPicPr preferRelativeResize="0"/>
          <p:nvPr/>
        </p:nvPicPr>
        <p:blipFill>
          <a:blip r:embed="rId4">
            <a:alphaModFix/>
          </a:blip>
          <a:stretch>
            <a:fillRect/>
          </a:stretch>
        </p:blipFill>
        <p:spPr>
          <a:xfrm>
            <a:off x="7263875" y="2611431"/>
            <a:ext cx="4489125" cy="3048500"/>
          </a:xfrm>
          <a:prstGeom prst="rect">
            <a:avLst/>
          </a:prstGeom>
          <a:noFill/>
          <a:ln>
            <a:noFill/>
          </a:ln>
        </p:spPr>
      </p:pic>
      <p:pic>
        <p:nvPicPr>
          <p:cNvPr id="314" name="Google Shape;314;g37054821cc7_0_49"/>
          <p:cNvPicPr preferRelativeResize="0"/>
          <p:nvPr/>
        </p:nvPicPr>
        <p:blipFill>
          <a:blip r:embed="rId5">
            <a:alphaModFix/>
          </a:blip>
          <a:stretch>
            <a:fillRect/>
          </a:stretch>
        </p:blipFill>
        <p:spPr>
          <a:xfrm>
            <a:off x="4983625" y="3428325"/>
            <a:ext cx="2021150" cy="1025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6e088c0de5_5_94"/>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소감</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6e088c0de5_5_86"/>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소감</a:t>
            </a:r>
            <a:endParaRPr/>
          </a:p>
        </p:txBody>
      </p:sp>
      <p:pic>
        <p:nvPicPr>
          <p:cNvPr id="325" name="Google Shape;325;g36e088c0de5_5_86"/>
          <p:cNvPicPr preferRelativeResize="0"/>
          <p:nvPr/>
        </p:nvPicPr>
        <p:blipFill>
          <a:blip r:embed="rId3">
            <a:alphaModFix/>
          </a:blip>
          <a:stretch>
            <a:fillRect/>
          </a:stretch>
        </p:blipFill>
        <p:spPr>
          <a:xfrm>
            <a:off x="130750" y="1264751"/>
            <a:ext cx="11887200" cy="1223650"/>
          </a:xfrm>
          <a:prstGeom prst="rect">
            <a:avLst/>
          </a:prstGeom>
          <a:noFill/>
          <a:ln>
            <a:noFill/>
          </a:ln>
        </p:spPr>
      </p:pic>
      <p:pic>
        <p:nvPicPr>
          <p:cNvPr id="326" name="Google Shape;326;g36e088c0de5_5_86"/>
          <p:cNvPicPr preferRelativeResize="0"/>
          <p:nvPr/>
        </p:nvPicPr>
        <p:blipFill>
          <a:blip r:embed="rId4">
            <a:alphaModFix/>
          </a:blip>
          <a:stretch>
            <a:fillRect/>
          </a:stretch>
        </p:blipFill>
        <p:spPr>
          <a:xfrm>
            <a:off x="130750" y="2639708"/>
            <a:ext cx="11887200" cy="1291680"/>
          </a:xfrm>
          <a:prstGeom prst="rect">
            <a:avLst/>
          </a:prstGeom>
          <a:noFill/>
          <a:ln>
            <a:noFill/>
          </a:ln>
        </p:spPr>
      </p:pic>
      <p:pic>
        <p:nvPicPr>
          <p:cNvPr id="327" name="Google Shape;327;g36e088c0de5_5_86"/>
          <p:cNvPicPr preferRelativeResize="0"/>
          <p:nvPr/>
        </p:nvPicPr>
        <p:blipFill>
          <a:blip r:embed="rId5">
            <a:alphaModFix/>
          </a:blip>
          <a:stretch>
            <a:fillRect/>
          </a:stretch>
        </p:blipFill>
        <p:spPr>
          <a:xfrm>
            <a:off x="130750" y="4083788"/>
            <a:ext cx="11887202" cy="1364207"/>
          </a:xfrm>
          <a:prstGeom prst="rect">
            <a:avLst/>
          </a:prstGeom>
          <a:noFill/>
          <a:ln>
            <a:noFill/>
          </a:ln>
        </p:spPr>
      </p:pic>
      <p:pic>
        <p:nvPicPr>
          <p:cNvPr id="328" name="Google Shape;328;g36e088c0de5_5_86"/>
          <p:cNvPicPr preferRelativeResize="0"/>
          <p:nvPr/>
        </p:nvPicPr>
        <p:blipFill>
          <a:blip r:embed="rId6">
            <a:alphaModFix/>
          </a:blip>
          <a:stretch>
            <a:fillRect/>
          </a:stretch>
        </p:blipFill>
        <p:spPr>
          <a:xfrm>
            <a:off x="174050" y="5493800"/>
            <a:ext cx="11887192" cy="1364200"/>
          </a:xfrm>
          <a:prstGeom prst="rect">
            <a:avLst/>
          </a:prstGeom>
          <a:noFill/>
          <a:ln>
            <a:noFill/>
          </a:ln>
        </p:spPr>
      </p:pic>
      <p:sp>
        <p:nvSpPr>
          <p:cNvPr id="329" name="Google Shape;329;g36e088c0de5_5_86"/>
          <p:cNvSpPr txBox="1"/>
          <p:nvPr/>
        </p:nvSpPr>
        <p:spPr>
          <a:xfrm>
            <a:off x="3584175" y="1517275"/>
            <a:ext cx="8311200" cy="72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이렇게 짧은 기간 동안 커밋을 많이 해본 적은 처음입니다.</a:t>
            </a: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PR을 하니까 코드 작성 시 더욱 신경을 많이 쓰게 되는 것 같습니다.</a:t>
            </a:r>
            <a:endParaRPr sz="2000">
              <a:solidFill>
                <a:schemeClr val="dk1"/>
              </a:solidFill>
              <a:latin typeface="Malgun Gothic"/>
              <a:ea typeface="Malgun Gothic"/>
              <a:cs typeface="Malgun Gothic"/>
              <a:sym typeface="Malgun Gothic"/>
            </a:endParaRPr>
          </a:p>
        </p:txBody>
      </p:sp>
      <p:sp>
        <p:nvSpPr>
          <p:cNvPr id="330" name="Google Shape;330;g36e088c0de5_5_86"/>
          <p:cNvSpPr txBox="1"/>
          <p:nvPr/>
        </p:nvSpPr>
        <p:spPr>
          <a:xfrm>
            <a:off x="3584175" y="2801200"/>
            <a:ext cx="8311200" cy="994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git 사용에 익숙해져서 Conflict가 두렵지 않습니다.</a:t>
            </a: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PR을 처음 올릴 때는 어떤 피드백을 받을까 걱정이 되었지만, 긍정적인 부분이 훨씬 많았던 것 같습니다.</a:t>
            </a:r>
            <a:endParaRPr sz="2000">
              <a:solidFill>
                <a:schemeClr val="dk1"/>
              </a:solidFill>
              <a:latin typeface="Malgun Gothic"/>
              <a:ea typeface="Malgun Gothic"/>
              <a:cs typeface="Malgun Gothic"/>
              <a:sym typeface="Malgun Gothic"/>
            </a:endParaRPr>
          </a:p>
        </p:txBody>
      </p:sp>
      <p:sp>
        <p:nvSpPr>
          <p:cNvPr id="331" name="Google Shape;331;g36e088c0de5_5_86"/>
          <p:cNvSpPr txBox="1"/>
          <p:nvPr/>
        </p:nvSpPr>
        <p:spPr>
          <a:xfrm>
            <a:off x="3584175" y="4325200"/>
            <a:ext cx="8311200" cy="95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놓쳤던 부분도 리뷰를 통해 개선되는 것을 보니</a:t>
            </a: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코드 리뷰가 꼭 필요한 활동이라는 것을 체감하게 되었습니다.</a:t>
            </a:r>
            <a:endParaRPr sz="2000">
              <a:solidFill>
                <a:schemeClr val="dk1"/>
              </a:solidFill>
              <a:latin typeface="Malgun Gothic"/>
              <a:ea typeface="Malgun Gothic"/>
              <a:cs typeface="Malgun Gothic"/>
              <a:sym typeface="Malgun Gothic"/>
            </a:endParaRPr>
          </a:p>
        </p:txBody>
      </p:sp>
      <p:sp>
        <p:nvSpPr>
          <p:cNvPr id="332" name="Google Shape;332;g36e088c0de5_5_86"/>
          <p:cNvSpPr txBox="1"/>
          <p:nvPr/>
        </p:nvSpPr>
        <p:spPr>
          <a:xfrm>
            <a:off x="3584175" y="5672400"/>
            <a:ext cx="8311200" cy="95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팀원분들과 협업을 하는 과정이 즐거웠습니다. 교육 끝나고 현업으로 복귀하면 이 교육 과정에서 배우것들을 적극 적용하겠습니다.</a:t>
            </a:r>
            <a:endParaRPr sz="2000">
              <a:solidFill>
                <a:schemeClr val="dk1"/>
              </a:solidFill>
              <a:latin typeface="Malgun Gothic"/>
              <a:ea typeface="Malgun Gothic"/>
              <a:cs typeface="Malgun Gothic"/>
              <a:sym typeface="Malgun Gothic"/>
            </a:endParaRPr>
          </a:p>
        </p:txBody>
      </p:sp>
      <p:sp>
        <p:nvSpPr>
          <p:cNvPr id="333" name="Google Shape;333;g36e088c0de5_5_86"/>
          <p:cNvSpPr txBox="1">
            <a:spLocks noGrp="1"/>
          </p:cNvSpPr>
          <p:nvPr>
            <p:ph type="body" idx="1"/>
          </p:nvPr>
        </p:nvSpPr>
        <p:spPr>
          <a:xfrm>
            <a:off x="732775" y="1627325"/>
            <a:ext cx="2324400" cy="497400"/>
          </a:xfrm>
          <a:prstGeom prst="rect">
            <a:avLst/>
          </a:prstGeom>
        </p:spPr>
        <p:txBody>
          <a:bodyPr spcFirstLastPara="1" wrap="square" lIns="44125" tIns="44125" rIns="44125" bIns="44125" anchor="ctr" anchorCtr="0">
            <a:spAutoFit/>
          </a:bodyPr>
          <a:lstStyle/>
          <a:p>
            <a:pPr marL="220690" lvl="0" indent="0" algn="ctr" rtl="0">
              <a:lnSpc>
                <a:spcPct val="115000"/>
              </a:lnSpc>
              <a:spcBef>
                <a:spcPts val="483"/>
              </a:spcBef>
              <a:spcAft>
                <a:spcPts val="0"/>
              </a:spcAft>
              <a:buNone/>
            </a:pPr>
            <a:r>
              <a:rPr lang="ko-KR" sz="2651"/>
              <a:t>배성수</a:t>
            </a:r>
            <a:endParaRPr sz="2651"/>
          </a:p>
        </p:txBody>
      </p:sp>
      <p:sp>
        <p:nvSpPr>
          <p:cNvPr id="334" name="Google Shape;334;g36e088c0de5_5_86"/>
          <p:cNvSpPr txBox="1">
            <a:spLocks noGrp="1"/>
          </p:cNvSpPr>
          <p:nvPr>
            <p:ph type="body" idx="1"/>
          </p:nvPr>
        </p:nvSpPr>
        <p:spPr>
          <a:xfrm>
            <a:off x="732775" y="3037400"/>
            <a:ext cx="2324400" cy="497400"/>
          </a:xfrm>
          <a:prstGeom prst="rect">
            <a:avLst/>
          </a:prstGeom>
        </p:spPr>
        <p:txBody>
          <a:bodyPr spcFirstLastPara="1" wrap="square" lIns="44125" tIns="44125" rIns="44125" bIns="44125" anchor="ctr" anchorCtr="0">
            <a:spAutoFit/>
          </a:bodyPr>
          <a:lstStyle/>
          <a:p>
            <a:pPr marL="220690" lvl="0" indent="0" algn="ctr" rtl="0">
              <a:lnSpc>
                <a:spcPct val="115000"/>
              </a:lnSpc>
              <a:spcBef>
                <a:spcPts val="483"/>
              </a:spcBef>
              <a:spcAft>
                <a:spcPts val="0"/>
              </a:spcAft>
              <a:buNone/>
            </a:pPr>
            <a:r>
              <a:rPr lang="ko-KR" sz="2651"/>
              <a:t>연진혁</a:t>
            </a:r>
            <a:endParaRPr sz="2651"/>
          </a:p>
        </p:txBody>
      </p:sp>
      <p:sp>
        <p:nvSpPr>
          <p:cNvPr id="335" name="Google Shape;335;g36e088c0de5_5_86"/>
          <p:cNvSpPr txBox="1">
            <a:spLocks noGrp="1"/>
          </p:cNvSpPr>
          <p:nvPr>
            <p:ph type="body" idx="1"/>
          </p:nvPr>
        </p:nvSpPr>
        <p:spPr>
          <a:xfrm>
            <a:off x="732775" y="4463900"/>
            <a:ext cx="2324400" cy="497400"/>
          </a:xfrm>
          <a:prstGeom prst="rect">
            <a:avLst/>
          </a:prstGeom>
        </p:spPr>
        <p:txBody>
          <a:bodyPr spcFirstLastPara="1" wrap="square" lIns="44125" tIns="44125" rIns="44125" bIns="44125" anchor="ctr" anchorCtr="0">
            <a:spAutoFit/>
          </a:bodyPr>
          <a:lstStyle/>
          <a:p>
            <a:pPr marL="220690" lvl="0" indent="0" algn="ctr" rtl="0">
              <a:lnSpc>
                <a:spcPct val="115000"/>
              </a:lnSpc>
              <a:spcBef>
                <a:spcPts val="483"/>
              </a:spcBef>
              <a:spcAft>
                <a:spcPts val="0"/>
              </a:spcAft>
              <a:buNone/>
            </a:pPr>
            <a:r>
              <a:rPr lang="ko-KR" sz="2651"/>
              <a:t>이근우</a:t>
            </a:r>
            <a:endParaRPr sz="2651"/>
          </a:p>
        </p:txBody>
      </p:sp>
      <p:sp>
        <p:nvSpPr>
          <p:cNvPr id="336" name="Google Shape;336;g36e088c0de5_5_86"/>
          <p:cNvSpPr txBox="1">
            <a:spLocks noGrp="1"/>
          </p:cNvSpPr>
          <p:nvPr>
            <p:ph type="body" idx="1"/>
          </p:nvPr>
        </p:nvSpPr>
        <p:spPr>
          <a:xfrm>
            <a:off x="732775" y="5890400"/>
            <a:ext cx="2324400" cy="497400"/>
          </a:xfrm>
          <a:prstGeom prst="rect">
            <a:avLst/>
          </a:prstGeom>
        </p:spPr>
        <p:txBody>
          <a:bodyPr spcFirstLastPara="1" wrap="square" lIns="44125" tIns="44125" rIns="44125" bIns="44125" anchor="ctr" anchorCtr="0">
            <a:spAutoFit/>
          </a:bodyPr>
          <a:lstStyle/>
          <a:p>
            <a:pPr marL="220690" lvl="0" indent="0" algn="ctr" rtl="0">
              <a:lnSpc>
                <a:spcPct val="115000"/>
              </a:lnSpc>
              <a:spcBef>
                <a:spcPts val="483"/>
              </a:spcBef>
              <a:spcAft>
                <a:spcPts val="0"/>
              </a:spcAft>
              <a:buNone/>
            </a:pPr>
            <a:r>
              <a:rPr lang="ko-KR" sz="2651"/>
              <a:t>이정은</a:t>
            </a:r>
            <a:endParaRPr sz="265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36e088c0de5_5_108"/>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소감</a:t>
            </a:r>
            <a:endParaRPr/>
          </a:p>
        </p:txBody>
      </p:sp>
      <p:pic>
        <p:nvPicPr>
          <p:cNvPr id="342" name="Google Shape;342;g36e088c0de5_5_108"/>
          <p:cNvPicPr preferRelativeResize="0"/>
          <p:nvPr/>
        </p:nvPicPr>
        <p:blipFill>
          <a:blip r:embed="rId3">
            <a:alphaModFix/>
          </a:blip>
          <a:stretch>
            <a:fillRect/>
          </a:stretch>
        </p:blipFill>
        <p:spPr>
          <a:xfrm>
            <a:off x="152400" y="1112351"/>
            <a:ext cx="11887200" cy="1223650"/>
          </a:xfrm>
          <a:prstGeom prst="rect">
            <a:avLst/>
          </a:prstGeom>
          <a:noFill/>
          <a:ln>
            <a:noFill/>
          </a:ln>
        </p:spPr>
      </p:pic>
      <p:pic>
        <p:nvPicPr>
          <p:cNvPr id="343" name="Google Shape;343;g36e088c0de5_5_108"/>
          <p:cNvPicPr preferRelativeResize="0"/>
          <p:nvPr/>
        </p:nvPicPr>
        <p:blipFill>
          <a:blip r:embed="rId4">
            <a:alphaModFix/>
          </a:blip>
          <a:stretch>
            <a:fillRect/>
          </a:stretch>
        </p:blipFill>
        <p:spPr>
          <a:xfrm>
            <a:off x="152400" y="2487308"/>
            <a:ext cx="11887200" cy="1291680"/>
          </a:xfrm>
          <a:prstGeom prst="rect">
            <a:avLst/>
          </a:prstGeom>
          <a:noFill/>
          <a:ln>
            <a:noFill/>
          </a:ln>
        </p:spPr>
      </p:pic>
      <p:pic>
        <p:nvPicPr>
          <p:cNvPr id="344" name="Google Shape;344;g36e088c0de5_5_108"/>
          <p:cNvPicPr preferRelativeResize="0"/>
          <p:nvPr/>
        </p:nvPicPr>
        <p:blipFill>
          <a:blip r:embed="rId5">
            <a:alphaModFix/>
          </a:blip>
          <a:stretch>
            <a:fillRect/>
          </a:stretch>
        </p:blipFill>
        <p:spPr>
          <a:xfrm>
            <a:off x="152400" y="3931388"/>
            <a:ext cx="11887202" cy="1364207"/>
          </a:xfrm>
          <a:prstGeom prst="rect">
            <a:avLst/>
          </a:prstGeom>
          <a:noFill/>
          <a:ln>
            <a:noFill/>
          </a:ln>
        </p:spPr>
      </p:pic>
      <p:sp>
        <p:nvSpPr>
          <p:cNvPr id="345" name="Google Shape;345;g36e088c0de5_5_108"/>
          <p:cNvSpPr txBox="1"/>
          <p:nvPr/>
        </p:nvSpPr>
        <p:spPr>
          <a:xfrm>
            <a:off x="3498900" y="1124800"/>
            <a:ext cx="8311200" cy="11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입과전 TDD라는걸 막연하게 알고 있었는데, 교육 과정을 통해 실제 어떻게 적용하는지 배우게 되었습니다. 현업에서도 TDD를 사용하여 개발을 하려고 합니다.</a:t>
            </a: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endParaRPr sz="2000">
              <a:solidFill>
                <a:schemeClr val="dk1"/>
              </a:solidFill>
              <a:latin typeface="Malgun Gothic"/>
              <a:ea typeface="Malgun Gothic"/>
              <a:cs typeface="Malgun Gothic"/>
              <a:sym typeface="Malgun Gothic"/>
            </a:endParaRPr>
          </a:p>
        </p:txBody>
      </p:sp>
      <p:sp>
        <p:nvSpPr>
          <p:cNvPr id="346" name="Google Shape;346;g36e088c0de5_5_108"/>
          <p:cNvSpPr txBox="1"/>
          <p:nvPr/>
        </p:nvSpPr>
        <p:spPr>
          <a:xfrm>
            <a:off x="3508675" y="4052050"/>
            <a:ext cx="8311200" cy="11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2주간 강의들으며 많이 배웠고, 앞으로 개발하는데에 있어서 많은 도움이 될 것 같습니다. 마지막 주에 팀프로젝트를 하며 git의 사용법을 잘 익히게 되어 현업에서도 git을 잘 활용할 수 있을 것 같습니다.</a:t>
            </a:r>
            <a:endParaRPr sz="2000">
              <a:solidFill>
                <a:schemeClr val="dk1"/>
              </a:solidFill>
              <a:latin typeface="Malgun Gothic"/>
              <a:ea typeface="Malgun Gothic"/>
              <a:cs typeface="Malgun Gothic"/>
              <a:sym typeface="Malgun Gothic"/>
            </a:endParaRPr>
          </a:p>
        </p:txBody>
      </p:sp>
      <p:sp>
        <p:nvSpPr>
          <p:cNvPr id="347" name="Google Shape;347;g36e088c0de5_5_108"/>
          <p:cNvSpPr txBox="1"/>
          <p:nvPr/>
        </p:nvSpPr>
        <p:spPr>
          <a:xfrm>
            <a:off x="3498900" y="2550200"/>
            <a:ext cx="8311200" cy="11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팀원분들과 PR 리뷰를 통해 가독성이 좋은 코드를 만들수 있었습니다.</a:t>
            </a: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r>
              <a:rPr lang="ko-KR" sz="2000">
                <a:solidFill>
                  <a:schemeClr val="dk1"/>
                </a:solidFill>
                <a:latin typeface="Malgun Gothic"/>
                <a:ea typeface="Malgun Gothic"/>
                <a:cs typeface="Malgun Gothic"/>
                <a:sym typeface="Malgun Gothic"/>
              </a:rPr>
              <a:t>리뷰를 잘하려고 고민하다보니, 코드가 잘 이해되고, 공부가 되었습니다.</a:t>
            </a: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endParaRPr sz="20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endParaRPr sz="2000">
              <a:solidFill>
                <a:schemeClr val="dk1"/>
              </a:solidFill>
              <a:latin typeface="Malgun Gothic"/>
              <a:ea typeface="Malgun Gothic"/>
              <a:cs typeface="Malgun Gothic"/>
              <a:sym typeface="Malgun Gothic"/>
            </a:endParaRPr>
          </a:p>
        </p:txBody>
      </p:sp>
      <p:sp>
        <p:nvSpPr>
          <p:cNvPr id="348" name="Google Shape;348;g36e088c0de5_5_108"/>
          <p:cNvSpPr txBox="1">
            <a:spLocks noGrp="1"/>
          </p:cNvSpPr>
          <p:nvPr>
            <p:ph type="body" idx="1"/>
          </p:nvPr>
        </p:nvSpPr>
        <p:spPr>
          <a:xfrm>
            <a:off x="907425" y="2922800"/>
            <a:ext cx="2324400" cy="726600"/>
          </a:xfrm>
          <a:prstGeom prst="rect">
            <a:avLst/>
          </a:prstGeom>
        </p:spPr>
        <p:txBody>
          <a:bodyPr spcFirstLastPara="1" wrap="square" lIns="44125" tIns="44125" rIns="44125" bIns="44125" anchor="t" anchorCtr="0">
            <a:normAutofit/>
          </a:bodyPr>
          <a:lstStyle/>
          <a:p>
            <a:pPr marL="220690" lvl="0" indent="0" algn="l" rtl="0">
              <a:lnSpc>
                <a:spcPct val="115000"/>
              </a:lnSpc>
              <a:spcBef>
                <a:spcPts val="483"/>
              </a:spcBef>
              <a:spcAft>
                <a:spcPts val="0"/>
              </a:spcAft>
              <a:buNone/>
            </a:pPr>
            <a:r>
              <a:rPr lang="ko-KR" sz="2651"/>
              <a:t>임창근</a:t>
            </a:r>
            <a:endParaRPr sz="2651"/>
          </a:p>
        </p:txBody>
      </p:sp>
      <p:sp>
        <p:nvSpPr>
          <p:cNvPr id="349" name="Google Shape;349;g36e088c0de5_5_108"/>
          <p:cNvSpPr txBox="1">
            <a:spLocks noGrp="1"/>
          </p:cNvSpPr>
          <p:nvPr>
            <p:ph type="body" idx="1"/>
          </p:nvPr>
        </p:nvSpPr>
        <p:spPr>
          <a:xfrm>
            <a:off x="907425" y="1501875"/>
            <a:ext cx="2324400" cy="726600"/>
          </a:xfrm>
          <a:prstGeom prst="rect">
            <a:avLst/>
          </a:prstGeom>
        </p:spPr>
        <p:txBody>
          <a:bodyPr spcFirstLastPara="1" wrap="square" lIns="44125" tIns="44125" rIns="44125" bIns="44125" anchor="t" anchorCtr="0">
            <a:normAutofit/>
          </a:bodyPr>
          <a:lstStyle/>
          <a:p>
            <a:pPr marL="220690" lvl="0" indent="0" algn="l" rtl="0">
              <a:lnSpc>
                <a:spcPct val="115000"/>
              </a:lnSpc>
              <a:spcBef>
                <a:spcPts val="483"/>
              </a:spcBef>
              <a:spcAft>
                <a:spcPts val="0"/>
              </a:spcAft>
              <a:buNone/>
            </a:pPr>
            <a:r>
              <a:rPr lang="ko-KR" sz="2651"/>
              <a:t>이찬욱</a:t>
            </a:r>
            <a:endParaRPr sz="2651"/>
          </a:p>
        </p:txBody>
      </p:sp>
      <p:sp>
        <p:nvSpPr>
          <p:cNvPr id="350" name="Google Shape;350;g36e088c0de5_5_108"/>
          <p:cNvSpPr txBox="1">
            <a:spLocks noGrp="1"/>
          </p:cNvSpPr>
          <p:nvPr>
            <p:ph type="body" idx="1"/>
          </p:nvPr>
        </p:nvSpPr>
        <p:spPr>
          <a:xfrm>
            <a:off x="907425" y="4372150"/>
            <a:ext cx="2324400" cy="726600"/>
          </a:xfrm>
          <a:prstGeom prst="rect">
            <a:avLst/>
          </a:prstGeom>
        </p:spPr>
        <p:txBody>
          <a:bodyPr spcFirstLastPara="1" wrap="square" lIns="44125" tIns="44125" rIns="44125" bIns="44125" anchor="t" anchorCtr="0">
            <a:normAutofit/>
          </a:bodyPr>
          <a:lstStyle/>
          <a:p>
            <a:pPr marL="220690" lvl="0" indent="0" algn="l" rtl="0">
              <a:lnSpc>
                <a:spcPct val="115000"/>
              </a:lnSpc>
              <a:spcBef>
                <a:spcPts val="483"/>
              </a:spcBef>
              <a:spcAft>
                <a:spcPts val="0"/>
              </a:spcAft>
              <a:buNone/>
            </a:pPr>
            <a:r>
              <a:rPr lang="ko-KR" sz="2651"/>
              <a:t>정구환</a:t>
            </a:r>
            <a:endParaRPr sz="265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36e088c0de5_25_0"/>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감사합니다</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36e088c0de5_25_4"/>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Appendix</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6e088c0de5_12_10"/>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리팩토링을 통한 클린코드 전후 비교</a:t>
            </a:r>
            <a:endParaRPr>
              <a:solidFill>
                <a:srgbClr val="FF0000"/>
              </a:solidFill>
            </a:endParaRPr>
          </a:p>
        </p:txBody>
      </p:sp>
      <p:sp>
        <p:nvSpPr>
          <p:cNvPr id="366" name="Google Shape;366;g36e088c0de5_12_10"/>
          <p:cNvSpPr txBox="1"/>
          <p:nvPr/>
        </p:nvSpPr>
        <p:spPr>
          <a:xfrm>
            <a:off x="140250" y="1340975"/>
            <a:ext cx="7400400" cy="4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a:solidFill>
                  <a:schemeClr val="dk1"/>
                </a:solidFill>
                <a:latin typeface="Malgun Gothic"/>
                <a:ea typeface="Malgun Gothic"/>
                <a:cs typeface="Malgun Gothic"/>
                <a:sym typeface="Malgun Gothic"/>
              </a:rPr>
              <a:t>하드코딩된 print 결과를 반복문으로 수정하여 코드 line 수 감소</a:t>
            </a:r>
            <a:endParaRPr sz="1500">
              <a:solidFill>
                <a:schemeClr val="dk1"/>
              </a:solidFill>
              <a:latin typeface="Malgun Gothic"/>
              <a:ea typeface="Malgun Gothic"/>
              <a:cs typeface="Malgun Gothic"/>
              <a:sym typeface="Malgun Gothic"/>
            </a:endParaRPr>
          </a:p>
        </p:txBody>
      </p:sp>
      <p:pic>
        <p:nvPicPr>
          <p:cNvPr id="367" name="Google Shape;367;g36e088c0de5_12_10"/>
          <p:cNvPicPr preferRelativeResize="0"/>
          <p:nvPr/>
        </p:nvPicPr>
        <p:blipFill>
          <a:blip r:embed="rId3">
            <a:alphaModFix/>
          </a:blip>
          <a:stretch>
            <a:fillRect/>
          </a:stretch>
        </p:blipFill>
        <p:spPr>
          <a:xfrm>
            <a:off x="152400" y="1938575"/>
            <a:ext cx="11887197" cy="44747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36e088c0de5_12_2"/>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리팩토링을 통한 클린코드 전후 비교</a:t>
            </a:r>
            <a:endParaRPr>
              <a:solidFill>
                <a:srgbClr val="FF0000"/>
              </a:solidFill>
            </a:endParaRPr>
          </a:p>
        </p:txBody>
      </p:sp>
      <p:sp>
        <p:nvSpPr>
          <p:cNvPr id="373" name="Google Shape;373;g36e088c0de5_12_2"/>
          <p:cNvSpPr txBox="1"/>
          <p:nvPr/>
        </p:nvSpPr>
        <p:spPr>
          <a:xfrm>
            <a:off x="152400" y="1090600"/>
            <a:ext cx="8433300" cy="4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a:solidFill>
                  <a:schemeClr val="dk1"/>
                </a:solidFill>
                <a:latin typeface="Malgun Gothic"/>
                <a:ea typeface="Malgun Gothic"/>
                <a:cs typeface="Malgun Gothic"/>
                <a:sym typeface="Malgun Gothic"/>
              </a:rPr>
              <a:t>Error Type 구체화. bool 반환 로직 간단하게.</a:t>
            </a:r>
            <a:endParaRPr sz="1500">
              <a:solidFill>
                <a:schemeClr val="dk1"/>
              </a:solidFill>
              <a:latin typeface="Malgun Gothic"/>
              <a:ea typeface="Malgun Gothic"/>
              <a:cs typeface="Malgun Gothic"/>
              <a:sym typeface="Malgun Gothic"/>
            </a:endParaRPr>
          </a:p>
        </p:txBody>
      </p:sp>
      <p:pic>
        <p:nvPicPr>
          <p:cNvPr id="374" name="Google Shape;374;g36e088c0de5_12_2"/>
          <p:cNvPicPr preferRelativeResize="0"/>
          <p:nvPr/>
        </p:nvPicPr>
        <p:blipFill>
          <a:blip r:embed="rId3">
            <a:alphaModFix/>
          </a:blip>
          <a:stretch>
            <a:fillRect/>
          </a:stretch>
        </p:blipFill>
        <p:spPr>
          <a:xfrm>
            <a:off x="152400" y="1666445"/>
            <a:ext cx="11887201" cy="1614890"/>
          </a:xfrm>
          <a:prstGeom prst="rect">
            <a:avLst/>
          </a:prstGeom>
          <a:noFill/>
          <a:ln w="9525" cap="flat" cmpd="sng">
            <a:solidFill>
              <a:schemeClr val="dk2"/>
            </a:solidFill>
            <a:prstDash val="solid"/>
            <a:round/>
            <a:headEnd type="none" w="sm" len="sm"/>
            <a:tailEnd type="none" w="sm" len="sm"/>
          </a:ln>
        </p:spPr>
      </p:pic>
      <p:pic>
        <p:nvPicPr>
          <p:cNvPr id="375" name="Google Shape;375;g36e088c0de5_12_2"/>
          <p:cNvPicPr preferRelativeResize="0"/>
          <p:nvPr/>
        </p:nvPicPr>
        <p:blipFill>
          <a:blip r:embed="rId4">
            <a:alphaModFix/>
          </a:blip>
          <a:stretch>
            <a:fillRect/>
          </a:stretch>
        </p:blipFill>
        <p:spPr>
          <a:xfrm>
            <a:off x="152400" y="3411986"/>
            <a:ext cx="11887201" cy="1625433"/>
          </a:xfrm>
          <a:prstGeom prst="rect">
            <a:avLst/>
          </a:prstGeom>
          <a:noFill/>
          <a:ln w="9525" cap="flat" cmpd="sng">
            <a:solidFill>
              <a:schemeClr val="dk2"/>
            </a:solidFill>
            <a:prstDash val="solid"/>
            <a:round/>
            <a:headEnd type="none" w="sm" len="sm"/>
            <a:tailEnd type="none" w="sm" len="sm"/>
          </a:ln>
        </p:spPr>
      </p:pic>
      <p:pic>
        <p:nvPicPr>
          <p:cNvPr id="376" name="Google Shape;376;g36e088c0de5_12_2"/>
          <p:cNvPicPr preferRelativeResize="0"/>
          <p:nvPr/>
        </p:nvPicPr>
        <p:blipFill rotWithShape="1">
          <a:blip r:embed="rId5">
            <a:alphaModFix/>
          </a:blip>
          <a:srcRect r="862" b="15718"/>
          <a:stretch/>
        </p:blipFill>
        <p:spPr>
          <a:xfrm>
            <a:off x="220725" y="5168075"/>
            <a:ext cx="11717474" cy="14590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36e088c0de5_0_1"/>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팀원 소개</a:t>
            </a:r>
            <a:endParaRPr/>
          </a:p>
        </p:txBody>
      </p:sp>
      <p:sp>
        <p:nvSpPr>
          <p:cNvPr id="66" name="Google Shape;66;g36e088c0de5_0_1"/>
          <p:cNvSpPr txBox="1">
            <a:spLocks noGrp="1"/>
          </p:cNvSpPr>
          <p:nvPr>
            <p:ph type="body" idx="1"/>
          </p:nvPr>
        </p:nvSpPr>
        <p:spPr>
          <a:xfrm>
            <a:off x="1589250" y="3169225"/>
            <a:ext cx="1600800" cy="1219200"/>
          </a:xfrm>
          <a:prstGeom prst="rect">
            <a:avLst/>
          </a:prstGeom>
        </p:spPr>
        <p:txBody>
          <a:bodyPr spcFirstLastPara="1" wrap="square" lIns="44125" tIns="44125" rIns="44125" bIns="44125" anchor="t" anchorCtr="0">
            <a:normAutofit/>
          </a:bodyPr>
          <a:lstStyle/>
          <a:p>
            <a:pPr marL="220690" lvl="0" indent="-165517" algn="l" rtl="0">
              <a:lnSpc>
                <a:spcPct val="115000"/>
              </a:lnSpc>
              <a:spcBef>
                <a:spcPts val="483"/>
              </a:spcBef>
              <a:spcAft>
                <a:spcPts val="0"/>
              </a:spcAft>
              <a:buSzPts val="869"/>
              <a:buChar char="-"/>
            </a:pPr>
            <a:r>
              <a:rPr lang="ko-KR" sz="1351"/>
              <a:t>배성수 (팀장)</a:t>
            </a:r>
            <a:endParaRPr sz="1351"/>
          </a:p>
          <a:p>
            <a:pPr marL="220690" lvl="0" indent="-165517" algn="l" rtl="0">
              <a:lnSpc>
                <a:spcPct val="115000"/>
              </a:lnSpc>
              <a:spcBef>
                <a:spcPts val="0"/>
              </a:spcBef>
              <a:spcAft>
                <a:spcPts val="0"/>
              </a:spcAft>
              <a:buSzPts val="869"/>
              <a:buChar char="-"/>
            </a:pPr>
            <a:r>
              <a:rPr lang="ko-KR" sz="1351"/>
              <a:t>S.LSI</a:t>
            </a:r>
            <a:endParaRPr sz="1351"/>
          </a:p>
          <a:p>
            <a:pPr marL="220690" lvl="0" indent="-196169" algn="l" rtl="0">
              <a:lnSpc>
                <a:spcPct val="115000"/>
              </a:lnSpc>
              <a:spcBef>
                <a:spcPts val="0"/>
              </a:spcBef>
              <a:spcAft>
                <a:spcPts val="0"/>
              </a:spcAft>
              <a:buSzPts val="1352"/>
              <a:buChar char="-"/>
            </a:pPr>
            <a:r>
              <a:rPr lang="ko-KR" sz="1351"/>
              <a:t>담당</a:t>
            </a:r>
            <a:endParaRPr sz="1351"/>
          </a:p>
          <a:p>
            <a:pPr marL="441380" lvl="1" indent="-196169" algn="l" rtl="0">
              <a:lnSpc>
                <a:spcPct val="115000"/>
              </a:lnSpc>
              <a:spcBef>
                <a:spcPts val="0"/>
              </a:spcBef>
              <a:spcAft>
                <a:spcPts val="0"/>
              </a:spcAft>
              <a:buSzPts val="1352"/>
              <a:buChar char="-"/>
            </a:pPr>
            <a:r>
              <a:rPr lang="ko-KR" sz="1351"/>
              <a:t>shell 개발</a:t>
            </a:r>
            <a:endParaRPr sz="1351"/>
          </a:p>
        </p:txBody>
      </p:sp>
      <p:pic>
        <p:nvPicPr>
          <p:cNvPr id="67" name="Google Shape;67;g36e088c0de5_0_1"/>
          <p:cNvPicPr preferRelativeResize="0"/>
          <p:nvPr/>
        </p:nvPicPr>
        <p:blipFill rotWithShape="1">
          <a:blip r:embed="rId3">
            <a:alphaModFix/>
          </a:blip>
          <a:srcRect l="8228" r="8228"/>
          <a:stretch/>
        </p:blipFill>
        <p:spPr>
          <a:xfrm>
            <a:off x="3385875" y="2999349"/>
            <a:ext cx="1389000" cy="1662600"/>
          </a:xfrm>
          <a:prstGeom prst="flowChartConnector">
            <a:avLst/>
          </a:prstGeom>
          <a:noFill/>
          <a:ln>
            <a:noFill/>
          </a:ln>
        </p:spPr>
      </p:pic>
      <p:pic>
        <p:nvPicPr>
          <p:cNvPr id="68" name="Google Shape;68;g36e088c0de5_0_1"/>
          <p:cNvPicPr preferRelativeResize="0"/>
          <p:nvPr/>
        </p:nvPicPr>
        <p:blipFill rotWithShape="1">
          <a:blip r:embed="rId4">
            <a:alphaModFix/>
          </a:blip>
          <a:srcRect/>
          <a:stretch/>
        </p:blipFill>
        <p:spPr>
          <a:xfrm>
            <a:off x="3385875" y="4995274"/>
            <a:ext cx="1389000" cy="1662600"/>
          </a:xfrm>
          <a:prstGeom prst="flowChartConnector">
            <a:avLst/>
          </a:prstGeom>
          <a:noFill/>
          <a:ln>
            <a:noFill/>
          </a:ln>
        </p:spPr>
      </p:pic>
      <p:sp>
        <p:nvSpPr>
          <p:cNvPr id="69" name="Google Shape;69;g36e088c0de5_0_1"/>
          <p:cNvSpPr txBox="1">
            <a:spLocks noGrp="1"/>
          </p:cNvSpPr>
          <p:nvPr>
            <p:ph type="body" idx="1"/>
          </p:nvPr>
        </p:nvSpPr>
        <p:spPr>
          <a:xfrm>
            <a:off x="4774875" y="3221050"/>
            <a:ext cx="1710300" cy="1304100"/>
          </a:xfrm>
          <a:prstGeom prst="rect">
            <a:avLst/>
          </a:prstGeom>
        </p:spPr>
        <p:txBody>
          <a:bodyPr spcFirstLastPara="1" wrap="square" lIns="44125" tIns="44125" rIns="44125" bIns="44125" anchor="t" anchorCtr="0">
            <a:normAutofit lnSpcReduction="20000"/>
          </a:bodyPr>
          <a:lstStyle/>
          <a:p>
            <a:pPr marL="220690" lvl="0" indent="-165517" algn="l" rtl="0">
              <a:lnSpc>
                <a:spcPct val="115000"/>
              </a:lnSpc>
              <a:spcBef>
                <a:spcPts val="483"/>
              </a:spcBef>
              <a:spcAft>
                <a:spcPts val="0"/>
              </a:spcAft>
              <a:buSzPts val="869"/>
              <a:buChar char="-"/>
            </a:pPr>
            <a:r>
              <a:rPr lang="ko-KR" sz="1351"/>
              <a:t>이근우</a:t>
            </a:r>
            <a:endParaRPr sz="1351"/>
          </a:p>
          <a:p>
            <a:pPr marL="220690" lvl="0" indent="-165517" algn="l" rtl="0">
              <a:lnSpc>
                <a:spcPct val="115000"/>
              </a:lnSpc>
              <a:spcBef>
                <a:spcPts val="0"/>
              </a:spcBef>
              <a:spcAft>
                <a:spcPts val="0"/>
              </a:spcAft>
              <a:buSzPts val="869"/>
              <a:buChar char="-"/>
            </a:pPr>
            <a:r>
              <a:rPr lang="ko-KR" sz="1351"/>
              <a:t>메모리사업부</a:t>
            </a:r>
            <a:endParaRPr sz="1351"/>
          </a:p>
          <a:p>
            <a:pPr marL="220690" lvl="0" indent="-196169" algn="l" rtl="0">
              <a:lnSpc>
                <a:spcPct val="115000"/>
              </a:lnSpc>
              <a:spcBef>
                <a:spcPts val="0"/>
              </a:spcBef>
              <a:spcAft>
                <a:spcPts val="0"/>
              </a:spcAft>
              <a:buSzPts val="1352"/>
              <a:buChar char="-"/>
            </a:pPr>
            <a:r>
              <a:rPr lang="ko-KR" sz="1351"/>
              <a:t>담당</a:t>
            </a:r>
            <a:endParaRPr sz="1351"/>
          </a:p>
          <a:p>
            <a:pPr marL="441380" lvl="1" indent="-196169" algn="l" rtl="0">
              <a:lnSpc>
                <a:spcPct val="115000"/>
              </a:lnSpc>
              <a:spcBef>
                <a:spcPts val="0"/>
              </a:spcBef>
              <a:spcAft>
                <a:spcPts val="0"/>
              </a:spcAft>
              <a:buSzPts val="1352"/>
              <a:buChar char="-"/>
            </a:pPr>
            <a:r>
              <a:rPr lang="ko-KR" sz="1351"/>
              <a:t>Refactoring</a:t>
            </a:r>
            <a:endParaRPr sz="1351"/>
          </a:p>
          <a:p>
            <a:pPr marL="441380" lvl="1" indent="-196169" algn="l" rtl="0">
              <a:lnSpc>
                <a:spcPct val="115000"/>
              </a:lnSpc>
              <a:spcBef>
                <a:spcPts val="0"/>
              </a:spcBef>
              <a:spcAft>
                <a:spcPts val="0"/>
              </a:spcAft>
              <a:buSzPts val="1352"/>
              <a:buChar char="-"/>
            </a:pPr>
            <a:r>
              <a:rPr lang="ko-KR" sz="1351"/>
              <a:t>SSD 기능 개발</a:t>
            </a:r>
            <a:endParaRPr sz="1351"/>
          </a:p>
          <a:p>
            <a:pPr marL="441380" lvl="1" indent="-196169" algn="l" rtl="0">
              <a:lnSpc>
                <a:spcPct val="115000"/>
              </a:lnSpc>
              <a:spcBef>
                <a:spcPts val="0"/>
              </a:spcBef>
              <a:spcAft>
                <a:spcPts val="0"/>
              </a:spcAft>
              <a:buSzPts val="1352"/>
              <a:buChar char="-"/>
            </a:pPr>
            <a:r>
              <a:rPr lang="ko-KR" sz="1351"/>
              <a:t>Test Code 작성</a:t>
            </a:r>
            <a:endParaRPr sz="1351"/>
          </a:p>
        </p:txBody>
      </p:sp>
      <p:sp>
        <p:nvSpPr>
          <p:cNvPr id="70" name="Google Shape;70;g36e088c0de5_0_1"/>
          <p:cNvSpPr txBox="1">
            <a:spLocks noGrp="1"/>
          </p:cNvSpPr>
          <p:nvPr>
            <p:ph type="body" idx="1"/>
          </p:nvPr>
        </p:nvSpPr>
        <p:spPr>
          <a:xfrm>
            <a:off x="4774875" y="5216975"/>
            <a:ext cx="1836900" cy="1219200"/>
          </a:xfrm>
          <a:prstGeom prst="rect">
            <a:avLst/>
          </a:prstGeom>
        </p:spPr>
        <p:txBody>
          <a:bodyPr spcFirstLastPara="1" wrap="square" lIns="44125" tIns="44125" rIns="44125" bIns="44125" anchor="t" anchorCtr="0">
            <a:normAutofit/>
          </a:bodyPr>
          <a:lstStyle/>
          <a:p>
            <a:pPr marL="220690" lvl="0" indent="-165517" algn="l" rtl="0">
              <a:lnSpc>
                <a:spcPct val="115000"/>
              </a:lnSpc>
              <a:spcBef>
                <a:spcPts val="483"/>
              </a:spcBef>
              <a:spcAft>
                <a:spcPts val="0"/>
              </a:spcAft>
              <a:buSzPts val="869"/>
              <a:buChar char="-"/>
            </a:pPr>
            <a:r>
              <a:rPr lang="ko-KR" sz="1351"/>
              <a:t>이정은</a:t>
            </a:r>
            <a:endParaRPr sz="1351"/>
          </a:p>
          <a:p>
            <a:pPr marL="220690" lvl="0" indent="-165517" algn="l" rtl="0">
              <a:lnSpc>
                <a:spcPct val="115000"/>
              </a:lnSpc>
              <a:spcBef>
                <a:spcPts val="0"/>
              </a:spcBef>
              <a:spcAft>
                <a:spcPts val="0"/>
              </a:spcAft>
              <a:buSzPts val="869"/>
              <a:buChar char="-"/>
            </a:pPr>
            <a:r>
              <a:rPr lang="ko-KR" sz="1351"/>
              <a:t>메모리사업부</a:t>
            </a:r>
            <a:endParaRPr sz="1351"/>
          </a:p>
          <a:p>
            <a:pPr marL="220690" lvl="0" indent="-196169" algn="l" rtl="0">
              <a:lnSpc>
                <a:spcPct val="115000"/>
              </a:lnSpc>
              <a:spcBef>
                <a:spcPts val="0"/>
              </a:spcBef>
              <a:spcAft>
                <a:spcPts val="0"/>
              </a:spcAft>
              <a:buSzPts val="1352"/>
              <a:buChar char="-"/>
            </a:pPr>
            <a:r>
              <a:rPr lang="ko-KR" sz="1351"/>
              <a:t>담당</a:t>
            </a:r>
            <a:endParaRPr sz="1351"/>
          </a:p>
          <a:p>
            <a:pPr marL="441380" lvl="1" indent="-196169" algn="l" rtl="0">
              <a:lnSpc>
                <a:spcPct val="115000"/>
              </a:lnSpc>
              <a:spcBef>
                <a:spcPts val="0"/>
              </a:spcBef>
              <a:spcAft>
                <a:spcPts val="0"/>
              </a:spcAft>
              <a:buSzPts val="1352"/>
              <a:buChar char="-"/>
            </a:pPr>
            <a:r>
              <a:rPr lang="ko-KR" sz="1351"/>
              <a:t>ssd, buffer 개발</a:t>
            </a:r>
            <a:endParaRPr sz="1351"/>
          </a:p>
        </p:txBody>
      </p:sp>
      <p:pic>
        <p:nvPicPr>
          <p:cNvPr id="71" name="Google Shape;71;g36e088c0de5_0_1" title="1000007124_re.jpg"/>
          <p:cNvPicPr preferRelativeResize="0"/>
          <p:nvPr/>
        </p:nvPicPr>
        <p:blipFill rotWithShape="1">
          <a:blip r:embed="rId5">
            <a:alphaModFix/>
          </a:blip>
          <a:srcRect t="514" b="514"/>
          <a:stretch/>
        </p:blipFill>
        <p:spPr>
          <a:xfrm>
            <a:off x="7488850" y="1112800"/>
            <a:ext cx="1389000" cy="1662600"/>
          </a:xfrm>
          <a:prstGeom prst="flowChartConnector">
            <a:avLst/>
          </a:prstGeom>
          <a:noFill/>
          <a:ln>
            <a:noFill/>
          </a:ln>
        </p:spPr>
      </p:pic>
      <p:pic>
        <p:nvPicPr>
          <p:cNvPr id="72" name="Google Shape;72;g36e088c0de5_0_1" title="20250717_151141.jpg"/>
          <p:cNvPicPr preferRelativeResize="0"/>
          <p:nvPr/>
        </p:nvPicPr>
        <p:blipFill rotWithShape="1">
          <a:blip r:embed="rId6">
            <a:alphaModFix/>
          </a:blip>
          <a:srcRect t="8510" b="1714"/>
          <a:stretch/>
        </p:blipFill>
        <p:spPr>
          <a:xfrm>
            <a:off x="7488850" y="3062350"/>
            <a:ext cx="1389000" cy="1662600"/>
          </a:xfrm>
          <a:prstGeom prst="ellipse">
            <a:avLst/>
          </a:prstGeom>
          <a:noFill/>
          <a:ln>
            <a:noFill/>
          </a:ln>
        </p:spPr>
      </p:pic>
      <p:pic>
        <p:nvPicPr>
          <p:cNvPr id="73" name="Google Shape;73;g36e088c0de5_0_1"/>
          <p:cNvPicPr preferRelativeResize="0"/>
          <p:nvPr/>
        </p:nvPicPr>
        <p:blipFill rotWithShape="1">
          <a:blip r:embed="rId7">
            <a:alphaModFix/>
          </a:blip>
          <a:srcRect l="8228" r="8228"/>
          <a:stretch/>
        </p:blipFill>
        <p:spPr>
          <a:xfrm>
            <a:off x="7488850" y="4995274"/>
            <a:ext cx="1389000" cy="1662600"/>
          </a:xfrm>
          <a:prstGeom prst="flowChartConnector">
            <a:avLst/>
          </a:prstGeom>
          <a:noFill/>
          <a:ln>
            <a:noFill/>
          </a:ln>
        </p:spPr>
      </p:pic>
      <p:sp>
        <p:nvSpPr>
          <p:cNvPr id="74" name="Google Shape;74;g36e088c0de5_0_1"/>
          <p:cNvSpPr txBox="1">
            <a:spLocks noGrp="1"/>
          </p:cNvSpPr>
          <p:nvPr>
            <p:ph type="body" idx="1"/>
          </p:nvPr>
        </p:nvSpPr>
        <p:spPr>
          <a:xfrm>
            <a:off x="8877850" y="1334500"/>
            <a:ext cx="2243700" cy="1219200"/>
          </a:xfrm>
          <a:prstGeom prst="rect">
            <a:avLst/>
          </a:prstGeom>
        </p:spPr>
        <p:txBody>
          <a:bodyPr spcFirstLastPara="1" wrap="square" lIns="44125" tIns="44125" rIns="44125" bIns="44125" anchor="t" anchorCtr="0">
            <a:normAutofit/>
          </a:bodyPr>
          <a:lstStyle/>
          <a:p>
            <a:pPr marL="220690" lvl="0" indent="-165517" algn="l" rtl="0">
              <a:lnSpc>
                <a:spcPct val="115000"/>
              </a:lnSpc>
              <a:spcBef>
                <a:spcPts val="483"/>
              </a:spcBef>
              <a:spcAft>
                <a:spcPts val="0"/>
              </a:spcAft>
              <a:buSzPts val="869"/>
              <a:buChar char="-"/>
            </a:pPr>
            <a:r>
              <a:rPr lang="ko-KR" sz="1351"/>
              <a:t>이찬욱</a:t>
            </a:r>
            <a:endParaRPr sz="1351"/>
          </a:p>
          <a:p>
            <a:pPr marL="220690" lvl="0" indent="-165517" algn="l" rtl="0">
              <a:lnSpc>
                <a:spcPct val="115000"/>
              </a:lnSpc>
              <a:spcBef>
                <a:spcPts val="0"/>
              </a:spcBef>
              <a:spcAft>
                <a:spcPts val="0"/>
              </a:spcAft>
              <a:buSzPts val="869"/>
              <a:buChar char="-"/>
            </a:pPr>
            <a:r>
              <a:rPr lang="ko-KR" sz="1351"/>
              <a:t>설비기술연구소</a:t>
            </a:r>
            <a:endParaRPr sz="1351"/>
          </a:p>
          <a:p>
            <a:pPr marL="220690" lvl="0" indent="-196169" algn="l" rtl="0">
              <a:lnSpc>
                <a:spcPct val="115000"/>
              </a:lnSpc>
              <a:spcBef>
                <a:spcPts val="0"/>
              </a:spcBef>
              <a:spcAft>
                <a:spcPts val="0"/>
              </a:spcAft>
              <a:buSzPts val="1352"/>
              <a:buChar char="-"/>
            </a:pPr>
            <a:r>
              <a:rPr lang="ko-KR" sz="1351"/>
              <a:t>담당</a:t>
            </a:r>
            <a:endParaRPr sz="1351"/>
          </a:p>
          <a:p>
            <a:pPr marL="441380" lvl="1" indent="-196169" algn="l" rtl="0">
              <a:lnSpc>
                <a:spcPct val="115000"/>
              </a:lnSpc>
              <a:spcBef>
                <a:spcPts val="0"/>
              </a:spcBef>
              <a:spcAft>
                <a:spcPts val="0"/>
              </a:spcAft>
              <a:buSzPts val="1352"/>
              <a:buChar char="-"/>
            </a:pPr>
            <a:r>
              <a:rPr lang="ko-KR" sz="1351"/>
              <a:t>Shell, Runner 개발</a:t>
            </a:r>
            <a:endParaRPr sz="1351"/>
          </a:p>
        </p:txBody>
      </p:sp>
      <p:sp>
        <p:nvSpPr>
          <p:cNvPr id="75" name="Google Shape;75;g36e088c0de5_0_1"/>
          <p:cNvSpPr txBox="1">
            <a:spLocks noGrp="1"/>
          </p:cNvSpPr>
          <p:nvPr>
            <p:ph type="body" idx="1"/>
          </p:nvPr>
        </p:nvSpPr>
        <p:spPr>
          <a:xfrm>
            <a:off x="8877850" y="3221050"/>
            <a:ext cx="2069400" cy="1219200"/>
          </a:xfrm>
          <a:prstGeom prst="rect">
            <a:avLst/>
          </a:prstGeom>
        </p:spPr>
        <p:txBody>
          <a:bodyPr spcFirstLastPara="1" wrap="square" lIns="44125" tIns="44125" rIns="44125" bIns="44125" anchor="t" anchorCtr="0">
            <a:normAutofit/>
          </a:bodyPr>
          <a:lstStyle/>
          <a:p>
            <a:pPr marL="220690" lvl="0" indent="-165517" algn="l" rtl="0">
              <a:lnSpc>
                <a:spcPct val="115000"/>
              </a:lnSpc>
              <a:spcBef>
                <a:spcPts val="483"/>
              </a:spcBef>
              <a:spcAft>
                <a:spcPts val="0"/>
              </a:spcAft>
              <a:buSzPts val="869"/>
              <a:buChar char="-"/>
            </a:pPr>
            <a:r>
              <a:rPr lang="ko-KR" sz="1351"/>
              <a:t>임창근</a:t>
            </a:r>
            <a:endParaRPr sz="1351"/>
          </a:p>
          <a:p>
            <a:pPr marL="220690" lvl="0" indent="-165517" algn="l" rtl="0">
              <a:lnSpc>
                <a:spcPct val="115000"/>
              </a:lnSpc>
              <a:spcBef>
                <a:spcPts val="0"/>
              </a:spcBef>
              <a:spcAft>
                <a:spcPts val="0"/>
              </a:spcAft>
              <a:buSzPts val="869"/>
              <a:buChar char="-"/>
            </a:pPr>
            <a:r>
              <a:rPr lang="ko-KR" sz="1351"/>
              <a:t>S.LSI</a:t>
            </a:r>
            <a:endParaRPr sz="1351"/>
          </a:p>
          <a:p>
            <a:pPr marL="220690" lvl="0" indent="-196169" algn="l" rtl="0">
              <a:lnSpc>
                <a:spcPct val="115000"/>
              </a:lnSpc>
              <a:spcBef>
                <a:spcPts val="0"/>
              </a:spcBef>
              <a:spcAft>
                <a:spcPts val="0"/>
              </a:spcAft>
              <a:buSzPts val="1352"/>
              <a:buChar char="-"/>
            </a:pPr>
            <a:r>
              <a:rPr lang="ko-KR" sz="1351"/>
              <a:t>담당</a:t>
            </a:r>
            <a:endParaRPr sz="1351"/>
          </a:p>
          <a:p>
            <a:pPr marL="441380" lvl="1" indent="-196169" algn="l" rtl="0">
              <a:lnSpc>
                <a:spcPct val="115000"/>
              </a:lnSpc>
              <a:spcBef>
                <a:spcPts val="0"/>
              </a:spcBef>
              <a:spcAft>
                <a:spcPts val="0"/>
              </a:spcAft>
              <a:buSzPts val="1352"/>
              <a:buChar char="-"/>
            </a:pPr>
            <a:r>
              <a:rPr lang="ko-KR" sz="1351"/>
              <a:t>shell, logger 개발</a:t>
            </a:r>
            <a:endParaRPr sz="1351"/>
          </a:p>
        </p:txBody>
      </p:sp>
      <p:sp>
        <p:nvSpPr>
          <p:cNvPr id="76" name="Google Shape;76;g36e088c0de5_0_1"/>
          <p:cNvSpPr txBox="1">
            <a:spLocks noGrp="1"/>
          </p:cNvSpPr>
          <p:nvPr>
            <p:ph type="body" idx="1"/>
          </p:nvPr>
        </p:nvSpPr>
        <p:spPr>
          <a:xfrm>
            <a:off x="8877850" y="5216975"/>
            <a:ext cx="1600800" cy="1219200"/>
          </a:xfrm>
          <a:prstGeom prst="rect">
            <a:avLst/>
          </a:prstGeom>
        </p:spPr>
        <p:txBody>
          <a:bodyPr spcFirstLastPara="1" wrap="square" lIns="44125" tIns="44125" rIns="44125" bIns="44125" anchor="t" anchorCtr="0">
            <a:normAutofit lnSpcReduction="10000"/>
          </a:bodyPr>
          <a:lstStyle/>
          <a:p>
            <a:pPr marL="220690" lvl="0" indent="-165517" algn="l" rtl="0">
              <a:lnSpc>
                <a:spcPct val="115000"/>
              </a:lnSpc>
              <a:spcBef>
                <a:spcPts val="483"/>
              </a:spcBef>
              <a:spcAft>
                <a:spcPts val="0"/>
              </a:spcAft>
              <a:buSzPts val="869"/>
              <a:buChar char="-"/>
            </a:pPr>
            <a:r>
              <a:rPr lang="ko-KR" sz="1351"/>
              <a:t>정구환</a:t>
            </a:r>
            <a:endParaRPr sz="1351"/>
          </a:p>
          <a:p>
            <a:pPr marL="220690" lvl="0" indent="-165517" algn="l" rtl="0">
              <a:lnSpc>
                <a:spcPct val="115000"/>
              </a:lnSpc>
              <a:spcBef>
                <a:spcPts val="0"/>
              </a:spcBef>
              <a:spcAft>
                <a:spcPts val="0"/>
              </a:spcAft>
              <a:buSzPts val="869"/>
              <a:buChar char="-"/>
            </a:pPr>
            <a:r>
              <a:rPr lang="ko-KR" sz="1351"/>
              <a:t>AI센터</a:t>
            </a:r>
            <a:endParaRPr sz="1351"/>
          </a:p>
          <a:p>
            <a:pPr marL="220690" lvl="0" indent="-196169" algn="l" rtl="0">
              <a:lnSpc>
                <a:spcPct val="115000"/>
              </a:lnSpc>
              <a:spcBef>
                <a:spcPts val="0"/>
              </a:spcBef>
              <a:spcAft>
                <a:spcPts val="0"/>
              </a:spcAft>
              <a:buSzPts val="1352"/>
              <a:buChar char="-"/>
            </a:pPr>
            <a:r>
              <a:rPr lang="ko-KR" sz="1351"/>
              <a:t>담당</a:t>
            </a:r>
            <a:endParaRPr sz="1351"/>
          </a:p>
          <a:p>
            <a:pPr marL="441380" lvl="1" indent="-196169" algn="l" rtl="0">
              <a:lnSpc>
                <a:spcPct val="115000"/>
              </a:lnSpc>
              <a:spcBef>
                <a:spcPts val="0"/>
              </a:spcBef>
              <a:spcAft>
                <a:spcPts val="0"/>
              </a:spcAft>
              <a:buSzPts val="1352"/>
              <a:buChar char="-"/>
            </a:pPr>
            <a:r>
              <a:rPr lang="ko-KR" sz="1351"/>
              <a:t>buffer 개발</a:t>
            </a:r>
            <a:endParaRPr sz="1351"/>
          </a:p>
          <a:p>
            <a:pPr marL="441380" lvl="1" indent="-196169" algn="l" rtl="0">
              <a:lnSpc>
                <a:spcPct val="115000"/>
              </a:lnSpc>
              <a:spcBef>
                <a:spcPts val="0"/>
              </a:spcBef>
              <a:spcAft>
                <a:spcPts val="0"/>
              </a:spcAft>
              <a:buSzPts val="1352"/>
              <a:buChar char="-"/>
            </a:pPr>
            <a:r>
              <a:rPr lang="ko-KR" sz="1351"/>
              <a:t>리팩토링</a:t>
            </a:r>
            <a:endParaRPr sz="1351"/>
          </a:p>
        </p:txBody>
      </p:sp>
      <p:sp>
        <p:nvSpPr>
          <p:cNvPr id="77" name="Google Shape;77;g36e088c0de5_0_1"/>
          <p:cNvSpPr txBox="1"/>
          <p:nvPr/>
        </p:nvSpPr>
        <p:spPr>
          <a:xfrm>
            <a:off x="4848275" y="1149700"/>
            <a:ext cx="2069400" cy="1588800"/>
          </a:xfrm>
          <a:prstGeom prst="rect">
            <a:avLst/>
          </a:prstGeom>
          <a:noFill/>
          <a:ln>
            <a:noFill/>
          </a:ln>
        </p:spPr>
        <p:txBody>
          <a:bodyPr spcFirstLastPara="1" wrap="square" lIns="91425" tIns="91425" rIns="91425" bIns="91425" anchor="t" anchorCtr="0">
            <a:spAutoFit/>
          </a:bodyPr>
          <a:lstStyle/>
          <a:p>
            <a:pPr marL="220690" lvl="0" indent="-165517" algn="l" rtl="0">
              <a:lnSpc>
                <a:spcPct val="115000"/>
              </a:lnSpc>
              <a:spcBef>
                <a:spcPts val="483"/>
              </a:spcBef>
              <a:spcAft>
                <a:spcPts val="0"/>
              </a:spcAft>
              <a:buClr>
                <a:schemeClr val="dk1"/>
              </a:buClr>
              <a:buSzPts val="869"/>
              <a:buChar char="-"/>
            </a:pPr>
            <a:r>
              <a:rPr lang="ko-KR" sz="1351">
                <a:solidFill>
                  <a:schemeClr val="dk1"/>
                </a:solidFill>
                <a:latin typeface="Malgun Gothic"/>
                <a:ea typeface="Malgun Gothic"/>
                <a:cs typeface="Malgun Gothic"/>
                <a:sym typeface="Malgun Gothic"/>
              </a:rPr>
              <a:t>연진혁</a:t>
            </a:r>
            <a:endParaRPr sz="1351">
              <a:solidFill>
                <a:schemeClr val="dk1"/>
              </a:solidFill>
              <a:latin typeface="Malgun Gothic"/>
              <a:ea typeface="Malgun Gothic"/>
              <a:cs typeface="Malgun Gothic"/>
              <a:sym typeface="Malgun Gothic"/>
            </a:endParaRPr>
          </a:p>
          <a:p>
            <a:pPr marL="220690" lvl="0" indent="-165517" algn="l" rtl="0">
              <a:lnSpc>
                <a:spcPct val="115000"/>
              </a:lnSpc>
              <a:spcBef>
                <a:spcPts val="0"/>
              </a:spcBef>
              <a:spcAft>
                <a:spcPts val="0"/>
              </a:spcAft>
              <a:buClr>
                <a:schemeClr val="dk1"/>
              </a:buClr>
              <a:buSzPts val="869"/>
              <a:buChar char="-"/>
            </a:pPr>
            <a:r>
              <a:rPr lang="ko-KR" sz="1351">
                <a:solidFill>
                  <a:schemeClr val="dk1"/>
                </a:solidFill>
                <a:latin typeface="Malgun Gothic"/>
                <a:ea typeface="Malgun Gothic"/>
                <a:cs typeface="Malgun Gothic"/>
                <a:sym typeface="Malgun Gothic"/>
              </a:rPr>
              <a:t>AI센터</a:t>
            </a:r>
            <a:endParaRPr sz="1351">
              <a:solidFill>
                <a:schemeClr val="dk1"/>
              </a:solidFill>
              <a:latin typeface="Malgun Gothic"/>
              <a:ea typeface="Malgun Gothic"/>
              <a:cs typeface="Malgun Gothic"/>
              <a:sym typeface="Malgun Gothic"/>
            </a:endParaRPr>
          </a:p>
          <a:p>
            <a:pPr marL="220690" lvl="0" indent="-196169" algn="l" rtl="0">
              <a:lnSpc>
                <a:spcPct val="115000"/>
              </a:lnSpc>
              <a:spcBef>
                <a:spcPts val="0"/>
              </a:spcBef>
              <a:spcAft>
                <a:spcPts val="0"/>
              </a:spcAft>
              <a:buClr>
                <a:schemeClr val="dk1"/>
              </a:buClr>
              <a:buSzPts val="1352"/>
              <a:buChar char="-"/>
            </a:pPr>
            <a:r>
              <a:rPr lang="ko-KR" sz="1351">
                <a:solidFill>
                  <a:schemeClr val="dk1"/>
                </a:solidFill>
                <a:latin typeface="Malgun Gothic"/>
                <a:ea typeface="Malgun Gothic"/>
                <a:cs typeface="Malgun Gothic"/>
                <a:sym typeface="Malgun Gothic"/>
              </a:rPr>
              <a:t>담당</a:t>
            </a:r>
            <a:endParaRPr sz="1351">
              <a:solidFill>
                <a:schemeClr val="dk1"/>
              </a:solidFill>
              <a:latin typeface="Malgun Gothic"/>
              <a:ea typeface="Malgun Gothic"/>
              <a:cs typeface="Malgun Gothic"/>
              <a:sym typeface="Malgun Gothic"/>
            </a:endParaRPr>
          </a:p>
          <a:p>
            <a:pPr marL="441380" lvl="1" indent="-196169" algn="l" rtl="0">
              <a:lnSpc>
                <a:spcPct val="115000"/>
              </a:lnSpc>
              <a:spcBef>
                <a:spcPts val="0"/>
              </a:spcBef>
              <a:spcAft>
                <a:spcPts val="0"/>
              </a:spcAft>
              <a:buClr>
                <a:schemeClr val="dk1"/>
              </a:buClr>
              <a:buSzPts val="1352"/>
              <a:buChar char="-"/>
            </a:pPr>
            <a:r>
              <a:rPr lang="ko-KR" sz="1351">
                <a:solidFill>
                  <a:schemeClr val="dk1"/>
                </a:solidFill>
                <a:latin typeface="Malgun Gothic"/>
                <a:ea typeface="Malgun Gothic"/>
                <a:cs typeface="Malgun Gothic"/>
                <a:sym typeface="Malgun Gothic"/>
              </a:rPr>
              <a:t>shell 개발</a:t>
            </a:r>
            <a:endParaRPr sz="1351">
              <a:solidFill>
                <a:schemeClr val="dk1"/>
              </a:solidFill>
              <a:latin typeface="Malgun Gothic"/>
              <a:ea typeface="Malgun Gothic"/>
              <a:cs typeface="Malgun Gothic"/>
              <a:sym typeface="Malgun Gothic"/>
            </a:endParaRPr>
          </a:p>
          <a:p>
            <a:pPr marL="441380" lvl="1" indent="-196169" algn="l" rtl="0">
              <a:lnSpc>
                <a:spcPct val="115000"/>
              </a:lnSpc>
              <a:spcBef>
                <a:spcPts val="0"/>
              </a:spcBef>
              <a:spcAft>
                <a:spcPts val="0"/>
              </a:spcAft>
              <a:buClr>
                <a:schemeClr val="dk1"/>
              </a:buClr>
              <a:buSzPts val="1352"/>
              <a:buChar char="-"/>
            </a:pPr>
            <a:r>
              <a:rPr lang="ko-KR" sz="1351">
                <a:solidFill>
                  <a:schemeClr val="dk1"/>
                </a:solidFill>
                <a:latin typeface="Malgun Gothic"/>
                <a:ea typeface="Malgun Gothic"/>
                <a:cs typeface="Malgun Gothic"/>
                <a:sym typeface="Malgun Gothic"/>
              </a:rPr>
              <a:t>디자인 패턴 적용</a:t>
            </a:r>
            <a:endParaRPr sz="1351">
              <a:solidFill>
                <a:schemeClr val="dk1"/>
              </a:solidFill>
              <a:latin typeface="Malgun Gothic"/>
              <a:ea typeface="Malgun Gothic"/>
              <a:cs typeface="Malgun Gothic"/>
              <a:sym typeface="Malgun Gothic"/>
            </a:endParaRPr>
          </a:p>
          <a:p>
            <a:pPr marL="441380" lvl="1" indent="-196169" algn="l" rtl="0">
              <a:lnSpc>
                <a:spcPct val="115000"/>
              </a:lnSpc>
              <a:spcBef>
                <a:spcPts val="0"/>
              </a:spcBef>
              <a:spcAft>
                <a:spcPts val="0"/>
              </a:spcAft>
              <a:buClr>
                <a:schemeClr val="dk1"/>
              </a:buClr>
              <a:buSzPts val="1352"/>
              <a:buChar char="-"/>
            </a:pPr>
            <a:r>
              <a:rPr lang="ko-KR" sz="1351">
                <a:solidFill>
                  <a:schemeClr val="dk1"/>
                </a:solidFill>
                <a:latin typeface="Malgun Gothic"/>
                <a:ea typeface="Malgun Gothic"/>
                <a:cs typeface="Malgun Gothic"/>
                <a:sym typeface="Malgun Gothic"/>
              </a:rPr>
              <a:t>Refactoring</a:t>
            </a:r>
            <a:endParaRPr sz="1351">
              <a:solidFill>
                <a:schemeClr val="dk1"/>
              </a:solidFill>
              <a:latin typeface="Malgun Gothic"/>
              <a:ea typeface="Malgun Gothic"/>
              <a:cs typeface="Malgun Gothic"/>
              <a:sym typeface="Malgun Gothic"/>
            </a:endParaRPr>
          </a:p>
        </p:txBody>
      </p:sp>
      <p:pic>
        <p:nvPicPr>
          <p:cNvPr id="78" name="Google Shape;78;g36e088c0de5_0_1"/>
          <p:cNvPicPr preferRelativeResize="0"/>
          <p:nvPr/>
        </p:nvPicPr>
        <p:blipFill>
          <a:blip r:embed="rId8">
            <a:alphaModFix/>
          </a:blip>
          <a:stretch>
            <a:fillRect/>
          </a:stretch>
        </p:blipFill>
        <p:spPr>
          <a:xfrm>
            <a:off x="342300" y="2999350"/>
            <a:ext cx="1246800" cy="1662600"/>
          </a:xfrm>
          <a:prstGeom prst="ellipse">
            <a:avLst/>
          </a:prstGeom>
          <a:noFill/>
          <a:ln>
            <a:noFill/>
          </a:ln>
        </p:spPr>
      </p:pic>
      <p:pic>
        <p:nvPicPr>
          <p:cNvPr id="79" name="Google Shape;79;g36e088c0de5_0_1"/>
          <p:cNvPicPr preferRelativeResize="0"/>
          <p:nvPr/>
        </p:nvPicPr>
        <p:blipFill>
          <a:blip r:embed="rId9">
            <a:alphaModFix/>
          </a:blip>
          <a:stretch>
            <a:fillRect/>
          </a:stretch>
        </p:blipFill>
        <p:spPr>
          <a:xfrm>
            <a:off x="7464910" y="4995275"/>
            <a:ext cx="1437000" cy="1662600"/>
          </a:xfrm>
          <a:prstGeom prst="ellipse">
            <a:avLst/>
          </a:prstGeom>
          <a:noFill/>
          <a:ln>
            <a:noFill/>
          </a:ln>
        </p:spPr>
      </p:pic>
      <p:pic>
        <p:nvPicPr>
          <p:cNvPr id="80" name="Google Shape;80;g36e088c0de5_0_1"/>
          <p:cNvPicPr preferRelativeResize="0"/>
          <p:nvPr/>
        </p:nvPicPr>
        <p:blipFill>
          <a:blip r:embed="rId10">
            <a:alphaModFix/>
          </a:blip>
          <a:stretch>
            <a:fillRect/>
          </a:stretch>
        </p:blipFill>
        <p:spPr>
          <a:xfrm>
            <a:off x="3385875" y="1285150"/>
            <a:ext cx="1389000" cy="13890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36e088c0de5_14_22"/>
          <p:cNvSpPr/>
          <p:nvPr/>
        </p:nvSpPr>
        <p:spPr>
          <a:xfrm>
            <a:off x="4392682" y="1242950"/>
            <a:ext cx="3780000" cy="5555100"/>
          </a:xfrm>
          <a:prstGeom prst="roundRect">
            <a:avLst>
              <a:gd name="adj" fmla="val 6193"/>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82" name="Google Shape;382;g36e088c0de5_14_22"/>
          <p:cNvSpPr/>
          <p:nvPr/>
        </p:nvSpPr>
        <p:spPr>
          <a:xfrm>
            <a:off x="501607" y="1242950"/>
            <a:ext cx="3780000" cy="5555100"/>
          </a:xfrm>
          <a:prstGeom prst="roundRect">
            <a:avLst>
              <a:gd name="adj" fmla="val 6193"/>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83" name="Google Shape;383;g36e088c0de5_14_22"/>
          <p:cNvSpPr/>
          <p:nvPr/>
        </p:nvSpPr>
        <p:spPr>
          <a:xfrm>
            <a:off x="8283757" y="1242950"/>
            <a:ext cx="3780000" cy="5555100"/>
          </a:xfrm>
          <a:prstGeom prst="roundRect">
            <a:avLst>
              <a:gd name="adj" fmla="val 619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84" name="Google Shape;384;g36e088c0de5_14_22"/>
          <p:cNvSpPr txBox="1">
            <a:spLocks noGrp="1"/>
          </p:cNvSpPr>
          <p:nvPr>
            <p:ph type="title"/>
          </p:nvPr>
        </p:nvSpPr>
        <p:spPr>
          <a:xfrm>
            <a:off x="605980" y="310143"/>
            <a:ext cx="10515600" cy="649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Malgun Gothic"/>
              <a:buNone/>
            </a:pPr>
            <a:r>
              <a:rPr lang="ko-KR"/>
              <a:t>TDD 활용 예시 - Shell full_read()</a:t>
            </a:r>
            <a:endParaRPr/>
          </a:p>
        </p:txBody>
      </p:sp>
      <p:sp>
        <p:nvSpPr>
          <p:cNvPr id="385" name="Google Shape;385;g36e088c0de5_14_22"/>
          <p:cNvSpPr txBox="1"/>
          <p:nvPr/>
        </p:nvSpPr>
        <p:spPr>
          <a:xfrm>
            <a:off x="693297" y="1695393"/>
            <a:ext cx="3420300" cy="431100"/>
          </a:xfrm>
          <a:prstGeom prst="rect">
            <a:avLst/>
          </a:prstGeom>
          <a:solidFill>
            <a:schemeClr val="dk1"/>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CF8E6D"/>
                </a:solidFill>
                <a:highlight>
                  <a:srgbClr val="1E1F22"/>
                </a:highlight>
                <a:latin typeface="Courier New"/>
                <a:ea typeface="Courier New"/>
                <a:cs typeface="Courier New"/>
                <a:sym typeface="Courier New"/>
              </a:rPr>
              <a:t>def </a:t>
            </a:r>
            <a:r>
              <a:rPr lang="ko-KR" sz="800">
                <a:solidFill>
                  <a:srgbClr val="56A8F5"/>
                </a:solidFill>
                <a:highlight>
                  <a:srgbClr val="1E1F22"/>
                </a:highlight>
                <a:latin typeface="Courier New"/>
                <a:ea typeface="Courier New"/>
                <a:cs typeface="Courier New"/>
                <a:sym typeface="Courier New"/>
              </a:rPr>
              <a:t>test_full_read_valid</a:t>
            </a:r>
            <a:r>
              <a:rPr lang="ko-KR" sz="800">
                <a:solidFill>
                  <a:srgbClr val="BCBEC4"/>
                </a:solidFill>
                <a:highlight>
                  <a:srgbClr val="1E1F22"/>
                </a:highlight>
                <a:latin typeface="Courier New"/>
                <a:ea typeface="Courier New"/>
                <a:cs typeface="Courier New"/>
                <a:sym typeface="Courier New"/>
              </a:rPr>
              <a:t>(mocker:</a:t>
            </a:r>
            <a:endParaRPr sz="800">
              <a:solidFill>
                <a:srgbClr val="BCBEC4"/>
              </a:solidFill>
              <a:highlight>
                <a:srgbClr val="1E1F22"/>
              </a:highlight>
              <a:latin typeface="Courier New"/>
              <a:ea typeface="Courier New"/>
              <a:cs typeface="Courier New"/>
              <a:sym typeface="Courier New"/>
            </a:endParaRPr>
          </a:p>
          <a:p>
            <a:pPr marL="0" lvl="0" indent="45720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 </a:t>
            </a:r>
            <a:r>
              <a:rPr lang="ko-KR" sz="800">
                <a:solidFill>
                  <a:srgbClr val="CF8E6D"/>
                </a:solidFill>
                <a:highlight>
                  <a:srgbClr val="1E1F22"/>
                </a:highlight>
                <a:latin typeface="Courier New"/>
                <a:ea typeface="Courier New"/>
                <a:cs typeface="Courier New"/>
                <a:sym typeface="Courier New"/>
              </a:rPr>
              <a:t>pass</a:t>
            </a:r>
            <a:endParaRPr sz="800"/>
          </a:p>
        </p:txBody>
      </p:sp>
      <p:sp>
        <p:nvSpPr>
          <p:cNvPr id="386" name="Google Shape;386;g36e088c0de5_14_22"/>
          <p:cNvSpPr txBox="1"/>
          <p:nvPr/>
        </p:nvSpPr>
        <p:spPr>
          <a:xfrm>
            <a:off x="4572682" y="1695400"/>
            <a:ext cx="3420000" cy="554100"/>
          </a:xfrm>
          <a:prstGeom prst="rect">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CF8E6D"/>
                </a:solidFill>
                <a:highlight>
                  <a:srgbClr val="1E1F22"/>
                </a:highlight>
                <a:latin typeface="Courier New"/>
                <a:ea typeface="Courier New"/>
                <a:cs typeface="Courier New"/>
                <a:sym typeface="Courier New"/>
              </a:rPr>
              <a:t>def </a:t>
            </a:r>
            <a:r>
              <a:rPr lang="ko-KR" sz="800">
                <a:solidFill>
                  <a:srgbClr val="56A8F5"/>
                </a:solidFill>
                <a:highlight>
                  <a:srgbClr val="1E1F22"/>
                </a:highlight>
                <a:latin typeface="Courier New"/>
                <a:ea typeface="Courier New"/>
                <a:cs typeface="Courier New"/>
                <a:sym typeface="Courier New"/>
              </a:rPr>
              <a:t>fullread</a:t>
            </a:r>
            <a:r>
              <a:rPr lang="ko-KR" sz="800">
                <a:solidFill>
                  <a:srgbClr val="BCBEC4"/>
                </a:solidFill>
                <a:highlight>
                  <a:srgbClr val="1E1F22"/>
                </a:highlight>
                <a:latin typeface="Courier New"/>
                <a:ea typeface="Courier New"/>
                <a:cs typeface="Courier New"/>
                <a:sym typeface="Courier New"/>
              </a:rPr>
              <a:t>(</a:t>
            </a:r>
            <a:r>
              <a:rPr lang="ko-KR" sz="800">
                <a:solidFill>
                  <a:srgbClr val="94558D"/>
                </a:solidFill>
                <a:highlight>
                  <a:srgbClr val="1E1F22"/>
                </a:highlight>
                <a:latin typeface="Courier New"/>
                <a:ea typeface="Courier New"/>
                <a:cs typeface="Courier New"/>
                <a:sym typeface="Courier New"/>
              </a:rPr>
              <a:t>self</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   </a:t>
            </a:r>
            <a:r>
              <a:rPr lang="ko-KR" sz="800">
                <a:solidFill>
                  <a:srgbClr val="CF8E6D"/>
                </a:solidFill>
                <a:highlight>
                  <a:srgbClr val="1E1F22"/>
                </a:highlight>
                <a:latin typeface="Courier New"/>
                <a:ea typeface="Courier New"/>
                <a:cs typeface="Courier New"/>
                <a:sym typeface="Courier New"/>
              </a:rPr>
              <a:t>for </a:t>
            </a:r>
            <a:r>
              <a:rPr lang="ko-KR" sz="800">
                <a:solidFill>
                  <a:srgbClr val="BCBEC4"/>
                </a:solidFill>
                <a:highlight>
                  <a:srgbClr val="1E1F22"/>
                </a:highlight>
                <a:latin typeface="Courier New"/>
                <a:ea typeface="Courier New"/>
                <a:cs typeface="Courier New"/>
                <a:sym typeface="Courier New"/>
              </a:rPr>
              <a:t>idx </a:t>
            </a:r>
            <a:r>
              <a:rPr lang="ko-KR" sz="800">
                <a:solidFill>
                  <a:srgbClr val="CF8E6D"/>
                </a:solidFill>
                <a:highlight>
                  <a:srgbClr val="1E1F22"/>
                </a:highlight>
                <a:latin typeface="Courier New"/>
                <a:ea typeface="Courier New"/>
                <a:cs typeface="Courier New"/>
                <a:sym typeface="Courier New"/>
              </a:rPr>
              <a:t>in </a:t>
            </a:r>
            <a:r>
              <a:rPr lang="ko-KR" sz="800">
                <a:solidFill>
                  <a:srgbClr val="8888C6"/>
                </a:solidFill>
                <a:highlight>
                  <a:srgbClr val="1E1F22"/>
                </a:highlight>
                <a:latin typeface="Courier New"/>
                <a:ea typeface="Courier New"/>
                <a:cs typeface="Courier New"/>
                <a:sym typeface="Courier New"/>
              </a:rPr>
              <a:t>range</a:t>
            </a:r>
            <a:r>
              <a:rPr lang="ko-KR" sz="800">
                <a:solidFill>
                  <a:srgbClr val="BCBEC4"/>
                </a:solidFill>
                <a:highlight>
                  <a:srgbClr val="1E1F22"/>
                </a:highlight>
                <a:latin typeface="Courier New"/>
                <a:ea typeface="Courier New"/>
                <a:cs typeface="Courier New"/>
                <a:sym typeface="Courier New"/>
              </a:rPr>
              <a:t>(</a:t>
            </a:r>
            <a:r>
              <a:rPr lang="ko-KR" sz="800">
                <a:solidFill>
                  <a:srgbClr val="2AACB8"/>
                </a:solidFill>
                <a:highlight>
                  <a:srgbClr val="1E1F22"/>
                </a:highlight>
                <a:latin typeface="Courier New"/>
                <a:ea typeface="Courier New"/>
                <a:cs typeface="Courier New"/>
                <a:sym typeface="Courier New"/>
              </a:rPr>
              <a:t>100</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       </a:t>
            </a:r>
            <a:r>
              <a:rPr lang="ko-KR" sz="800">
                <a:solidFill>
                  <a:srgbClr val="8888C6"/>
                </a:solidFill>
                <a:highlight>
                  <a:srgbClr val="1E1F22"/>
                </a:highlight>
                <a:latin typeface="Courier New"/>
                <a:ea typeface="Courier New"/>
                <a:cs typeface="Courier New"/>
                <a:sym typeface="Courier New"/>
              </a:rPr>
              <a:t>print</a:t>
            </a:r>
            <a:r>
              <a:rPr lang="ko-KR" sz="800">
                <a:solidFill>
                  <a:srgbClr val="BCBEC4"/>
                </a:solidFill>
                <a:highlight>
                  <a:srgbClr val="1E1F22"/>
                </a:highlight>
                <a:latin typeface="Courier New"/>
                <a:ea typeface="Courier New"/>
                <a:cs typeface="Courier New"/>
                <a:sym typeface="Courier New"/>
              </a:rPr>
              <a:t>(</a:t>
            </a:r>
            <a:r>
              <a:rPr lang="ko-KR" sz="800">
                <a:solidFill>
                  <a:srgbClr val="94558D"/>
                </a:solidFill>
                <a:highlight>
                  <a:srgbClr val="1E1F22"/>
                </a:highlight>
                <a:latin typeface="Courier New"/>
                <a:ea typeface="Courier New"/>
                <a:cs typeface="Courier New"/>
                <a:sym typeface="Courier New"/>
              </a:rPr>
              <a:t>self</a:t>
            </a:r>
            <a:r>
              <a:rPr lang="ko-KR" sz="800">
                <a:solidFill>
                  <a:srgbClr val="BCBEC4"/>
                </a:solidFill>
                <a:highlight>
                  <a:srgbClr val="1E1F22"/>
                </a:highlight>
                <a:latin typeface="Courier New"/>
                <a:ea typeface="Courier New"/>
                <a:cs typeface="Courier New"/>
                <a:sym typeface="Courier New"/>
              </a:rPr>
              <a:t>.ssd.read(idx))</a:t>
            </a:r>
            <a:endParaRPr sz="800">
              <a:solidFill>
                <a:srgbClr val="BCBEC4"/>
              </a:solidFill>
              <a:highlight>
                <a:srgbClr val="1E1F22"/>
              </a:highlight>
              <a:latin typeface="Courier New"/>
              <a:ea typeface="Courier New"/>
              <a:cs typeface="Courier New"/>
              <a:sym typeface="Courier New"/>
            </a:endParaRPr>
          </a:p>
        </p:txBody>
      </p:sp>
      <p:sp>
        <p:nvSpPr>
          <p:cNvPr id="387" name="Google Shape;387;g36e088c0de5_14_22"/>
          <p:cNvSpPr txBox="1"/>
          <p:nvPr/>
        </p:nvSpPr>
        <p:spPr>
          <a:xfrm>
            <a:off x="693297" y="2589930"/>
            <a:ext cx="3420300" cy="677100"/>
          </a:xfrm>
          <a:prstGeom prst="rect">
            <a:avLst/>
          </a:prstGeom>
          <a:solidFill>
            <a:schemeClr val="dk1"/>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mock_read = mocker.patch(</a:t>
            </a:r>
            <a:r>
              <a:rPr lang="ko-KR" sz="800">
                <a:solidFill>
                  <a:srgbClr val="6AAB73"/>
                </a:solidFill>
                <a:highlight>
                  <a:srgbClr val="1E1F22"/>
                </a:highlight>
                <a:latin typeface="Courier New"/>
                <a:ea typeface="Courier New"/>
                <a:cs typeface="Courier New"/>
                <a:sym typeface="Courier New"/>
              </a:rPr>
              <a:t>'ssd.SSD.read'</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sideeffect = [</a:t>
            </a:r>
            <a:r>
              <a:rPr lang="ko-KR" sz="800">
                <a:solidFill>
                  <a:srgbClr val="6AAB73"/>
                </a:solidFill>
                <a:highlight>
                  <a:srgbClr val="1E1F22"/>
                </a:highlight>
                <a:latin typeface="Courier New"/>
                <a:ea typeface="Courier New"/>
                <a:cs typeface="Courier New"/>
                <a:sym typeface="Courier New"/>
              </a:rPr>
              <a:t>f'LBA </a:t>
            </a:r>
            <a:r>
              <a:rPr lang="ko-KR" sz="800">
                <a:solidFill>
                  <a:srgbClr val="CF8E6D"/>
                </a:solidFill>
                <a:highlight>
                  <a:srgbClr val="1E1F22"/>
                </a:highlight>
                <a:latin typeface="Courier New"/>
                <a:ea typeface="Courier New"/>
                <a:cs typeface="Courier New"/>
                <a:sym typeface="Courier New"/>
              </a:rPr>
              <a:t>{</a:t>
            </a:r>
            <a:r>
              <a:rPr lang="ko-KR" sz="800">
                <a:solidFill>
                  <a:srgbClr val="BCBEC4"/>
                </a:solidFill>
                <a:highlight>
                  <a:srgbClr val="1E1F22"/>
                </a:highlight>
                <a:latin typeface="Courier New"/>
                <a:ea typeface="Courier New"/>
                <a:cs typeface="Courier New"/>
                <a:sym typeface="Courier New"/>
              </a:rPr>
              <a:t>i</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02d</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 : 0xFFFFFFFF' </a:t>
            </a:r>
            <a:r>
              <a:rPr lang="ko-KR" sz="800">
                <a:solidFill>
                  <a:srgbClr val="CF8E6D"/>
                </a:solidFill>
                <a:highlight>
                  <a:srgbClr val="1E1F22"/>
                </a:highlight>
                <a:latin typeface="Courier New"/>
                <a:ea typeface="Courier New"/>
                <a:cs typeface="Courier New"/>
                <a:sym typeface="Courier New"/>
              </a:rPr>
              <a:t>for </a:t>
            </a:r>
            <a:r>
              <a:rPr lang="ko-KR" sz="800">
                <a:solidFill>
                  <a:srgbClr val="BCBEC4"/>
                </a:solidFill>
                <a:highlight>
                  <a:srgbClr val="1E1F22"/>
                </a:highlight>
                <a:latin typeface="Courier New"/>
                <a:ea typeface="Courier New"/>
                <a:cs typeface="Courier New"/>
                <a:sym typeface="Courier New"/>
              </a:rPr>
              <a:t>i </a:t>
            </a:r>
            <a:r>
              <a:rPr lang="ko-KR" sz="800">
                <a:solidFill>
                  <a:srgbClr val="CF8E6D"/>
                </a:solidFill>
                <a:highlight>
                  <a:srgbClr val="1E1F22"/>
                </a:highlight>
                <a:latin typeface="Courier New"/>
                <a:ea typeface="Courier New"/>
                <a:cs typeface="Courier New"/>
                <a:sym typeface="Courier New"/>
              </a:rPr>
              <a:t>in </a:t>
            </a:r>
            <a:r>
              <a:rPr lang="ko-KR" sz="800">
                <a:solidFill>
                  <a:srgbClr val="8888C6"/>
                </a:solidFill>
                <a:highlight>
                  <a:srgbClr val="1E1F22"/>
                </a:highlight>
                <a:latin typeface="Courier New"/>
                <a:ea typeface="Courier New"/>
                <a:cs typeface="Courier New"/>
                <a:sym typeface="Courier New"/>
              </a:rPr>
              <a:t>range</a:t>
            </a:r>
            <a:r>
              <a:rPr lang="ko-KR" sz="800">
                <a:solidFill>
                  <a:srgbClr val="BCBEC4"/>
                </a:solidFill>
                <a:highlight>
                  <a:srgbClr val="1E1F22"/>
                </a:highlight>
                <a:latin typeface="Courier New"/>
                <a:ea typeface="Courier New"/>
                <a:cs typeface="Courier New"/>
                <a:sym typeface="Courier New"/>
              </a:rPr>
              <a:t>(</a:t>
            </a:r>
            <a:r>
              <a:rPr lang="ko-KR" sz="800">
                <a:solidFill>
                  <a:srgbClr val="2AACB8"/>
                </a:solidFill>
                <a:highlight>
                  <a:srgbClr val="1E1F22"/>
                </a:highlight>
                <a:latin typeface="Courier New"/>
                <a:ea typeface="Courier New"/>
                <a:cs typeface="Courier New"/>
                <a:sym typeface="Courier New"/>
              </a:rPr>
              <a:t>100</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shell.full_read()</a:t>
            </a:r>
            <a:endParaRPr sz="800">
              <a:solidFill>
                <a:srgbClr val="BCBEC4"/>
              </a:solidFill>
              <a:highlight>
                <a:srgbClr val="1E1F22"/>
              </a:highlight>
              <a:latin typeface="Courier New"/>
              <a:ea typeface="Courier New"/>
              <a:cs typeface="Courier New"/>
              <a:sym typeface="Courier New"/>
            </a:endParaRPr>
          </a:p>
        </p:txBody>
      </p:sp>
      <p:sp>
        <p:nvSpPr>
          <p:cNvPr id="388" name="Google Shape;388;g36e088c0de5_14_22"/>
          <p:cNvSpPr txBox="1"/>
          <p:nvPr/>
        </p:nvSpPr>
        <p:spPr>
          <a:xfrm>
            <a:off x="1975207" y="1469838"/>
            <a:ext cx="816000" cy="288000"/>
          </a:xfrm>
          <a:prstGeom prst="rect">
            <a:avLst/>
          </a:prstGeom>
          <a:solidFill>
            <a:srgbClr val="FFE59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함수 생성</a:t>
            </a:r>
            <a:endParaRPr sz="1000">
              <a:solidFill>
                <a:schemeClr val="dk1"/>
              </a:solidFill>
              <a:latin typeface="Malgun Gothic"/>
              <a:ea typeface="Malgun Gothic"/>
              <a:cs typeface="Malgun Gothic"/>
              <a:sym typeface="Malgun Gothic"/>
            </a:endParaRPr>
          </a:p>
        </p:txBody>
      </p:sp>
      <p:sp>
        <p:nvSpPr>
          <p:cNvPr id="389" name="Google Shape;389;g36e088c0de5_14_22"/>
          <p:cNvSpPr txBox="1"/>
          <p:nvPr/>
        </p:nvSpPr>
        <p:spPr>
          <a:xfrm>
            <a:off x="1483207" y="1045538"/>
            <a:ext cx="1800000" cy="338700"/>
          </a:xfrm>
          <a:prstGeom prst="rect">
            <a:avLst/>
          </a:prstGeom>
          <a:solidFill>
            <a:srgbClr val="FF9900"/>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KR" sz="1200">
                <a:solidFill>
                  <a:schemeClr val="dk1"/>
                </a:solidFill>
                <a:latin typeface="Malgun Gothic"/>
                <a:ea typeface="Malgun Gothic"/>
                <a:cs typeface="Malgun Gothic"/>
                <a:sym typeface="Malgun Gothic"/>
              </a:rPr>
              <a:t>TEST FAIL</a:t>
            </a:r>
            <a:endParaRPr sz="1200">
              <a:solidFill>
                <a:schemeClr val="dk1"/>
              </a:solidFill>
              <a:latin typeface="Malgun Gothic"/>
              <a:ea typeface="Malgun Gothic"/>
              <a:cs typeface="Malgun Gothic"/>
              <a:sym typeface="Malgun Gothic"/>
            </a:endParaRPr>
          </a:p>
        </p:txBody>
      </p:sp>
      <p:sp>
        <p:nvSpPr>
          <p:cNvPr id="390" name="Google Shape;390;g36e088c0de5_14_22"/>
          <p:cNvSpPr txBox="1"/>
          <p:nvPr/>
        </p:nvSpPr>
        <p:spPr>
          <a:xfrm>
            <a:off x="5382682" y="1045638"/>
            <a:ext cx="1800000" cy="338700"/>
          </a:xfrm>
          <a:prstGeom prst="rect">
            <a:avLst/>
          </a:prstGeom>
          <a:solidFill>
            <a:srgbClr val="93C47D"/>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KR" sz="1200">
                <a:solidFill>
                  <a:schemeClr val="dk1"/>
                </a:solidFill>
                <a:latin typeface="Malgun Gothic"/>
                <a:ea typeface="Malgun Gothic"/>
                <a:cs typeface="Malgun Gothic"/>
                <a:sym typeface="Malgun Gothic"/>
              </a:rPr>
              <a:t>TEST PASS</a:t>
            </a:r>
            <a:endParaRPr sz="1200">
              <a:solidFill>
                <a:schemeClr val="dk1"/>
              </a:solidFill>
              <a:latin typeface="Malgun Gothic"/>
              <a:ea typeface="Malgun Gothic"/>
              <a:cs typeface="Malgun Gothic"/>
              <a:sym typeface="Malgun Gothic"/>
            </a:endParaRPr>
          </a:p>
        </p:txBody>
      </p:sp>
      <p:sp>
        <p:nvSpPr>
          <p:cNvPr id="391" name="Google Shape;391;g36e088c0de5_14_22"/>
          <p:cNvSpPr txBox="1"/>
          <p:nvPr/>
        </p:nvSpPr>
        <p:spPr>
          <a:xfrm>
            <a:off x="9214095" y="1040275"/>
            <a:ext cx="1800000" cy="338700"/>
          </a:xfrm>
          <a:prstGeom prst="rect">
            <a:avLst/>
          </a:prstGeom>
          <a:solidFill>
            <a:srgbClr val="4A86E8"/>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KR" sz="1200">
                <a:solidFill>
                  <a:schemeClr val="dk1"/>
                </a:solidFill>
                <a:latin typeface="Malgun Gothic"/>
                <a:ea typeface="Malgun Gothic"/>
                <a:cs typeface="Malgun Gothic"/>
                <a:sym typeface="Malgun Gothic"/>
              </a:rPr>
              <a:t>REFACTOR</a:t>
            </a:r>
            <a:endParaRPr sz="1200">
              <a:solidFill>
                <a:schemeClr val="dk1"/>
              </a:solidFill>
              <a:latin typeface="Malgun Gothic"/>
              <a:ea typeface="Malgun Gothic"/>
              <a:cs typeface="Malgun Gothic"/>
              <a:sym typeface="Malgun Gothic"/>
            </a:endParaRPr>
          </a:p>
        </p:txBody>
      </p:sp>
      <p:sp>
        <p:nvSpPr>
          <p:cNvPr id="392" name="Google Shape;392;g36e088c0de5_14_22"/>
          <p:cNvSpPr txBox="1"/>
          <p:nvPr/>
        </p:nvSpPr>
        <p:spPr>
          <a:xfrm>
            <a:off x="1176482" y="2382300"/>
            <a:ext cx="2487000" cy="288000"/>
          </a:xfrm>
          <a:prstGeom prst="rect">
            <a:avLst/>
          </a:prstGeom>
          <a:solidFill>
            <a:srgbClr val="FFE59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SSD.Read SideEffect로 text arr 적용</a:t>
            </a:r>
            <a:endParaRPr sz="1000">
              <a:solidFill>
                <a:schemeClr val="dk1"/>
              </a:solidFill>
              <a:latin typeface="Malgun Gothic"/>
              <a:ea typeface="Malgun Gothic"/>
              <a:cs typeface="Malgun Gothic"/>
              <a:sym typeface="Malgun Gothic"/>
            </a:endParaRPr>
          </a:p>
        </p:txBody>
      </p:sp>
      <p:sp>
        <p:nvSpPr>
          <p:cNvPr id="393" name="Google Shape;393;g36e088c0de5_14_22"/>
          <p:cNvSpPr txBox="1"/>
          <p:nvPr/>
        </p:nvSpPr>
        <p:spPr>
          <a:xfrm>
            <a:off x="4572682" y="2589925"/>
            <a:ext cx="3420000" cy="677100"/>
          </a:xfrm>
          <a:prstGeom prst="rect">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8888C6"/>
                </a:solidFill>
                <a:highlight>
                  <a:srgbClr val="1E1F22"/>
                </a:highlight>
                <a:latin typeface="Courier New"/>
                <a:ea typeface="Courier New"/>
                <a:cs typeface="Courier New"/>
                <a:sym typeface="Courier New"/>
              </a:rPr>
              <a:t>print</a:t>
            </a:r>
            <a:r>
              <a:rPr lang="ko-KR" sz="800">
                <a:solidFill>
                  <a:srgbClr val="BCBEC4"/>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'[Full Read]'</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CF8E6D"/>
                </a:solidFill>
                <a:highlight>
                  <a:srgbClr val="1E1F22"/>
                </a:highlight>
                <a:latin typeface="Courier New"/>
                <a:ea typeface="Courier New"/>
                <a:cs typeface="Courier New"/>
                <a:sym typeface="Courier New"/>
              </a:rPr>
              <a:t>for </a:t>
            </a:r>
            <a:r>
              <a:rPr lang="ko-KR" sz="800">
                <a:solidFill>
                  <a:srgbClr val="BCBEC4"/>
                </a:solidFill>
                <a:highlight>
                  <a:srgbClr val="1E1F22"/>
                </a:highlight>
                <a:latin typeface="Courier New"/>
                <a:ea typeface="Courier New"/>
                <a:cs typeface="Courier New"/>
                <a:sym typeface="Courier New"/>
              </a:rPr>
              <a:t>idx </a:t>
            </a:r>
            <a:r>
              <a:rPr lang="ko-KR" sz="800">
                <a:solidFill>
                  <a:srgbClr val="CF8E6D"/>
                </a:solidFill>
                <a:highlight>
                  <a:srgbClr val="1E1F22"/>
                </a:highlight>
                <a:latin typeface="Courier New"/>
                <a:ea typeface="Courier New"/>
                <a:cs typeface="Courier New"/>
                <a:sym typeface="Courier New"/>
              </a:rPr>
              <a:t>in </a:t>
            </a:r>
            <a:r>
              <a:rPr lang="ko-KR" sz="800">
                <a:solidFill>
                  <a:srgbClr val="8888C6"/>
                </a:solidFill>
                <a:highlight>
                  <a:srgbClr val="1E1F22"/>
                </a:highlight>
                <a:latin typeface="Courier New"/>
                <a:ea typeface="Courier New"/>
                <a:cs typeface="Courier New"/>
                <a:sym typeface="Courier New"/>
              </a:rPr>
              <a:t>range</a:t>
            </a:r>
            <a:r>
              <a:rPr lang="ko-KR" sz="800">
                <a:solidFill>
                  <a:srgbClr val="BCBEC4"/>
                </a:solidFill>
                <a:highlight>
                  <a:srgbClr val="1E1F22"/>
                </a:highlight>
                <a:latin typeface="Courier New"/>
                <a:ea typeface="Courier New"/>
                <a:cs typeface="Courier New"/>
                <a:sym typeface="Courier New"/>
              </a:rPr>
              <a:t>(</a:t>
            </a:r>
            <a:r>
              <a:rPr lang="ko-KR" sz="800">
                <a:solidFill>
                  <a:srgbClr val="2AACB8"/>
                </a:solidFill>
                <a:highlight>
                  <a:srgbClr val="1E1F22"/>
                </a:highlight>
                <a:latin typeface="Courier New"/>
                <a:ea typeface="Courier New"/>
                <a:cs typeface="Courier New"/>
                <a:sym typeface="Courier New"/>
              </a:rPr>
              <a:t>100</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   </a:t>
            </a:r>
            <a:r>
              <a:rPr lang="ko-KR" sz="800">
                <a:solidFill>
                  <a:srgbClr val="8888C6"/>
                </a:solidFill>
                <a:highlight>
                  <a:srgbClr val="1E1F22"/>
                </a:highlight>
                <a:latin typeface="Courier New"/>
                <a:ea typeface="Courier New"/>
                <a:cs typeface="Courier New"/>
                <a:sym typeface="Courier New"/>
              </a:rPr>
              <a:t>print</a:t>
            </a:r>
            <a:r>
              <a:rPr lang="ko-KR" sz="800">
                <a:solidFill>
                  <a:srgbClr val="BCBEC4"/>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f'LBA </a:t>
            </a:r>
            <a:r>
              <a:rPr lang="ko-KR" sz="800">
                <a:solidFill>
                  <a:srgbClr val="CF8E6D"/>
                </a:solidFill>
                <a:highlight>
                  <a:srgbClr val="1E1F22"/>
                </a:highlight>
                <a:latin typeface="Courier New"/>
                <a:ea typeface="Courier New"/>
                <a:cs typeface="Courier New"/>
                <a:sym typeface="Courier New"/>
              </a:rPr>
              <a:t>{idx:</a:t>
            </a:r>
            <a:r>
              <a:rPr lang="ko-KR" sz="800">
                <a:solidFill>
                  <a:srgbClr val="6AAB73"/>
                </a:solidFill>
                <a:highlight>
                  <a:srgbClr val="1E1F22"/>
                </a:highlight>
                <a:latin typeface="Courier New"/>
                <a:ea typeface="Courier New"/>
                <a:cs typeface="Courier New"/>
                <a:sym typeface="Courier New"/>
              </a:rPr>
              <a:t>02d</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 : </a:t>
            </a:r>
            <a:r>
              <a:rPr lang="ko-KR" sz="800">
                <a:solidFill>
                  <a:srgbClr val="CF8E6D"/>
                </a:solidFill>
                <a:highlight>
                  <a:srgbClr val="1E1F22"/>
                </a:highlight>
                <a:latin typeface="Courier New"/>
                <a:ea typeface="Courier New"/>
                <a:cs typeface="Courier New"/>
                <a:sym typeface="Courier New"/>
              </a:rPr>
              <a:t>{</a:t>
            </a:r>
            <a:r>
              <a:rPr lang="ko-KR" sz="800">
                <a:solidFill>
                  <a:srgbClr val="94558D"/>
                </a:solidFill>
                <a:highlight>
                  <a:srgbClr val="1E1F22"/>
                </a:highlight>
                <a:latin typeface="Courier New"/>
                <a:ea typeface="Courier New"/>
                <a:cs typeface="Courier New"/>
                <a:sym typeface="Courier New"/>
              </a:rPr>
              <a:t>self</a:t>
            </a:r>
            <a:r>
              <a:rPr lang="ko-KR" sz="800">
                <a:solidFill>
                  <a:srgbClr val="BCBEC4"/>
                </a:solidFill>
                <a:highlight>
                  <a:srgbClr val="1E1F22"/>
                </a:highlight>
                <a:latin typeface="Courier New"/>
                <a:ea typeface="Courier New"/>
                <a:cs typeface="Courier New"/>
                <a:sym typeface="Courier New"/>
              </a:rPr>
              <a:t>.ssd.read(idx)</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a:t>
            </a:r>
            <a:r>
              <a:rPr lang="ko-KR" sz="800">
                <a:solidFill>
                  <a:srgbClr val="BCBEC4"/>
                </a:solidFill>
                <a:highlight>
                  <a:srgbClr val="1E1F22"/>
                </a:highlight>
                <a:latin typeface="Courier New"/>
                <a:ea typeface="Courier New"/>
                <a:cs typeface="Courier New"/>
                <a:sym typeface="Courier New"/>
              </a:rPr>
              <a:t>, </a:t>
            </a:r>
            <a:r>
              <a:rPr lang="ko-KR" sz="800">
                <a:solidFill>
                  <a:srgbClr val="AA4926"/>
                </a:solidFill>
                <a:highlight>
                  <a:srgbClr val="1E1F22"/>
                </a:highlight>
                <a:latin typeface="Courier New"/>
                <a:ea typeface="Courier New"/>
                <a:cs typeface="Courier New"/>
                <a:sym typeface="Courier New"/>
              </a:rPr>
              <a:t>end</a:t>
            </a:r>
            <a:r>
              <a:rPr lang="ko-KR" sz="800">
                <a:solidFill>
                  <a:srgbClr val="BCBEC4"/>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p:txBody>
      </p:sp>
      <p:sp>
        <p:nvSpPr>
          <p:cNvPr id="394" name="Google Shape;394;g36e088c0de5_14_22"/>
          <p:cNvSpPr txBox="1"/>
          <p:nvPr/>
        </p:nvSpPr>
        <p:spPr>
          <a:xfrm>
            <a:off x="5398432" y="2383500"/>
            <a:ext cx="1768500" cy="288000"/>
          </a:xfrm>
          <a:prstGeom prst="rect">
            <a:avLst/>
          </a:prstGeom>
          <a:solidFill>
            <a:srgbClr val="B6D7A8"/>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함수 출력 수정</a:t>
            </a:r>
            <a:endParaRPr sz="1000">
              <a:solidFill>
                <a:schemeClr val="dk1"/>
              </a:solidFill>
              <a:latin typeface="Malgun Gothic"/>
              <a:ea typeface="Malgun Gothic"/>
              <a:cs typeface="Malgun Gothic"/>
              <a:sym typeface="Malgun Gothic"/>
            </a:endParaRPr>
          </a:p>
        </p:txBody>
      </p:sp>
      <p:sp>
        <p:nvSpPr>
          <p:cNvPr id="395" name="Google Shape;395;g36e088c0de5_14_22"/>
          <p:cNvSpPr txBox="1"/>
          <p:nvPr/>
        </p:nvSpPr>
        <p:spPr>
          <a:xfrm>
            <a:off x="693297" y="4488043"/>
            <a:ext cx="3420300" cy="307800"/>
          </a:xfrm>
          <a:prstGeom prst="rect">
            <a:avLst/>
          </a:prstGeom>
          <a:solidFill>
            <a:schemeClr val="dk1"/>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mk_full_read.return_value = </a:t>
            </a:r>
            <a:r>
              <a:rPr lang="ko-KR" sz="800">
                <a:solidFill>
                  <a:srgbClr val="6AAB73"/>
                </a:solidFill>
                <a:highlight>
                  <a:srgbClr val="1E1F22"/>
                </a:highlight>
                <a:latin typeface="Courier New"/>
                <a:ea typeface="Courier New"/>
                <a:cs typeface="Courier New"/>
                <a:sym typeface="Courier New"/>
              </a:rPr>
              <a:t>'0x00000000'</a:t>
            </a:r>
            <a:endParaRPr sz="800">
              <a:solidFill>
                <a:srgbClr val="6AAB73"/>
              </a:solidFill>
              <a:highlight>
                <a:srgbClr val="1E1F22"/>
              </a:highlight>
              <a:latin typeface="Courier New"/>
              <a:ea typeface="Courier New"/>
              <a:cs typeface="Courier New"/>
              <a:sym typeface="Courier New"/>
            </a:endParaRPr>
          </a:p>
        </p:txBody>
      </p:sp>
      <p:sp>
        <p:nvSpPr>
          <p:cNvPr id="396" name="Google Shape;396;g36e088c0de5_14_22"/>
          <p:cNvSpPr txBox="1"/>
          <p:nvPr/>
        </p:nvSpPr>
        <p:spPr>
          <a:xfrm>
            <a:off x="1346907" y="4255200"/>
            <a:ext cx="2138700" cy="288000"/>
          </a:xfrm>
          <a:prstGeom prst="rect">
            <a:avLst/>
          </a:prstGeom>
          <a:solidFill>
            <a:srgbClr val="FFE59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sideeffect → return_value 수정</a:t>
            </a:r>
            <a:endParaRPr sz="1000">
              <a:solidFill>
                <a:schemeClr val="dk1"/>
              </a:solidFill>
              <a:latin typeface="Malgun Gothic"/>
              <a:ea typeface="Malgun Gothic"/>
              <a:cs typeface="Malgun Gothic"/>
              <a:sym typeface="Malgun Gothic"/>
            </a:endParaRPr>
          </a:p>
        </p:txBody>
      </p:sp>
      <p:sp>
        <p:nvSpPr>
          <p:cNvPr id="397" name="Google Shape;397;g36e088c0de5_14_22"/>
          <p:cNvSpPr txBox="1"/>
          <p:nvPr/>
        </p:nvSpPr>
        <p:spPr>
          <a:xfrm>
            <a:off x="693297" y="3599068"/>
            <a:ext cx="3420300" cy="554100"/>
          </a:xfrm>
          <a:prstGeom prst="rect">
            <a:avLst/>
          </a:prstGeom>
          <a:solidFill>
            <a:schemeClr val="dk1"/>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CF8E6D"/>
                </a:solidFill>
                <a:highlight>
                  <a:srgbClr val="1E1F22"/>
                </a:highlight>
                <a:latin typeface="Courier New"/>
                <a:ea typeface="Courier New"/>
                <a:cs typeface="Courier New"/>
                <a:sym typeface="Courier New"/>
              </a:rPr>
              <a:t>with </a:t>
            </a:r>
            <a:r>
              <a:rPr lang="ko-KR" sz="800">
                <a:solidFill>
                  <a:srgbClr val="BCBEC4"/>
                </a:solidFill>
                <a:highlight>
                  <a:srgbClr val="1E1F22"/>
                </a:highlight>
                <a:latin typeface="Courier New"/>
                <a:ea typeface="Courier New"/>
                <a:cs typeface="Courier New"/>
                <a:sym typeface="Courier New"/>
              </a:rPr>
              <a:t>patch(</a:t>
            </a:r>
            <a:r>
              <a:rPr lang="ko-KR" sz="800">
                <a:solidFill>
                  <a:srgbClr val="6AAB73"/>
                </a:solidFill>
                <a:highlight>
                  <a:srgbClr val="1E1F22"/>
                </a:highlight>
                <a:latin typeface="Courier New"/>
                <a:ea typeface="Courier New"/>
                <a:cs typeface="Courier New"/>
                <a:sym typeface="Courier New"/>
              </a:rPr>
              <a:t>"builtins.input"</a:t>
            </a:r>
            <a:r>
              <a:rPr lang="ko-KR" sz="800">
                <a:solidFill>
                  <a:srgbClr val="BCBEC4"/>
                </a:solidFill>
                <a:highlight>
                  <a:srgbClr val="1E1F22"/>
                </a:highlight>
                <a:latin typeface="Courier New"/>
                <a:ea typeface="Courier New"/>
                <a:cs typeface="Courier New"/>
                <a:sym typeface="Courier New"/>
              </a:rPr>
              <a:t>, </a:t>
            </a:r>
            <a:r>
              <a:rPr lang="ko-KR" sz="800">
                <a:solidFill>
                  <a:srgbClr val="AA4926"/>
                </a:solidFill>
                <a:highlight>
                  <a:srgbClr val="1E1F22"/>
                </a:highlight>
                <a:latin typeface="Courier New"/>
                <a:ea typeface="Courier New"/>
                <a:cs typeface="Courier New"/>
                <a:sym typeface="Courier New"/>
              </a:rPr>
              <a:t>side_effect</a:t>
            </a:r>
            <a:r>
              <a:rPr lang="ko-KR" sz="800">
                <a:solidFill>
                  <a:srgbClr val="BCBEC4"/>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"fullread"</a:t>
            </a:r>
            <a:r>
              <a:rPr lang="ko-KR" sz="800">
                <a:solidFill>
                  <a:srgbClr val="BCBEC4"/>
                </a:solidFill>
                <a:highlight>
                  <a:srgbClr val="1E1F22"/>
                </a:highlight>
                <a:latin typeface="Courier New"/>
                <a:ea typeface="Courier New"/>
                <a:cs typeface="Courier New"/>
                <a:sym typeface="Courier New"/>
              </a:rPr>
              <a:t>, </a:t>
            </a:r>
            <a:r>
              <a:rPr lang="ko-KR" sz="800">
                <a:solidFill>
                  <a:srgbClr val="6AAB73"/>
                </a:solidFill>
                <a:highlight>
                  <a:srgbClr val="1E1F22"/>
                </a:highlight>
                <a:latin typeface="Courier New"/>
                <a:ea typeface="Courier New"/>
                <a:cs typeface="Courier New"/>
                <a:sym typeface="Courier New"/>
              </a:rPr>
              <a:t>"exit"</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   start_shell(Shell())</a:t>
            </a:r>
            <a:endParaRPr sz="800">
              <a:solidFill>
                <a:srgbClr val="BCBEC4"/>
              </a:solidFill>
              <a:highlight>
                <a:srgbClr val="1E1F22"/>
              </a:highlight>
              <a:latin typeface="Courier New"/>
              <a:ea typeface="Courier New"/>
              <a:cs typeface="Courier New"/>
              <a:sym typeface="Courier New"/>
            </a:endParaRPr>
          </a:p>
        </p:txBody>
      </p:sp>
      <p:sp>
        <p:nvSpPr>
          <p:cNvPr id="398" name="Google Shape;398;g36e088c0de5_14_22"/>
          <p:cNvSpPr txBox="1"/>
          <p:nvPr/>
        </p:nvSpPr>
        <p:spPr>
          <a:xfrm>
            <a:off x="742207" y="3363116"/>
            <a:ext cx="3282000" cy="288000"/>
          </a:xfrm>
          <a:prstGeom prst="rect">
            <a:avLst/>
          </a:prstGeom>
          <a:solidFill>
            <a:srgbClr val="FFE59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full_read 호출을 start_shell+input mock.patch로  전환</a:t>
            </a:r>
            <a:endParaRPr sz="1000">
              <a:solidFill>
                <a:schemeClr val="dk1"/>
              </a:solidFill>
              <a:latin typeface="Malgun Gothic"/>
              <a:ea typeface="Malgun Gothic"/>
              <a:cs typeface="Malgun Gothic"/>
              <a:sym typeface="Malgun Gothic"/>
            </a:endParaRPr>
          </a:p>
        </p:txBody>
      </p:sp>
      <p:sp>
        <p:nvSpPr>
          <p:cNvPr id="399" name="Google Shape;399;g36e088c0de5_14_22"/>
          <p:cNvSpPr txBox="1"/>
          <p:nvPr/>
        </p:nvSpPr>
        <p:spPr>
          <a:xfrm>
            <a:off x="693297" y="5069255"/>
            <a:ext cx="3420000" cy="554100"/>
          </a:xfrm>
          <a:prstGeom prst="rect">
            <a:avLst/>
          </a:prstGeom>
          <a:solidFill>
            <a:schemeClr val="dk1"/>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CF8E6D"/>
                </a:solidFill>
                <a:highlight>
                  <a:srgbClr val="1E1F22"/>
                </a:highlight>
                <a:latin typeface="Courier New"/>
                <a:ea typeface="Courier New"/>
                <a:cs typeface="Courier New"/>
                <a:sym typeface="Courier New"/>
              </a:rPr>
              <a:t>assert </a:t>
            </a:r>
            <a:r>
              <a:rPr lang="ko-KR" sz="800">
                <a:solidFill>
                  <a:srgbClr val="BCBEC4"/>
                </a:solidFill>
                <a:highlight>
                  <a:srgbClr val="1E1F22"/>
                </a:highlight>
                <a:latin typeface="Courier New"/>
                <a:ea typeface="Courier New"/>
                <a:cs typeface="Courier New"/>
                <a:sym typeface="Courier New"/>
              </a:rPr>
              <a:t>mk_full_read.call_count == </a:t>
            </a:r>
            <a:r>
              <a:rPr lang="ko-KR" sz="800">
                <a:solidFill>
                  <a:srgbClr val="2AACB8"/>
                </a:solidFill>
                <a:highlight>
                  <a:srgbClr val="1E1F22"/>
                </a:highlight>
                <a:latin typeface="Courier New"/>
                <a:ea typeface="Courier New"/>
                <a:cs typeface="Courier New"/>
                <a:sym typeface="Courier New"/>
              </a:rPr>
              <a:t>100</a:t>
            </a:r>
            <a:endParaRPr sz="800">
              <a:solidFill>
                <a:srgbClr val="2AACB8"/>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mk_full_read.assert_has_calls([call(x) </a:t>
            </a:r>
            <a:r>
              <a:rPr lang="ko-KR" sz="800">
                <a:solidFill>
                  <a:srgbClr val="CF8E6D"/>
                </a:solidFill>
                <a:highlight>
                  <a:srgbClr val="1E1F22"/>
                </a:highlight>
                <a:latin typeface="Courier New"/>
                <a:ea typeface="Courier New"/>
                <a:cs typeface="Courier New"/>
                <a:sym typeface="Courier New"/>
              </a:rPr>
              <a:t>for </a:t>
            </a:r>
            <a:r>
              <a:rPr lang="ko-KR" sz="800">
                <a:solidFill>
                  <a:srgbClr val="BCBEC4"/>
                </a:solidFill>
                <a:highlight>
                  <a:srgbClr val="1E1F22"/>
                </a:highlight>
                <a:latin typeface="Courier New"/>
                <a:ea typeface="Courier New"/>
                <a:cs typeface="Courier New"/>
                <a:sym typeface="Courier New"/>
              </a:rPr>
              <a:t>x </a:t>
            </a:r>
            <a:r>
              <a:rPr lang="ko-KR" sz="800">
                <a:solidFill>
                  <a:srgbClr val="CF8E6D"/>
                </a:solidFill>
                <a:highlight>
                  <a:srgbClr val="1E1F22"/>
                </a:highlight>
                <a:latin typeface="Courier New"/>
                <a:ea typeface="Courier New"/>
                <a:cs typeface="Courier New"/>
                <a:sym typeface="Courier New"/>
              </a:rPr>
              <a:t>in </a:t>
            </a:r>
            <a:r>
              <a:rPr lang="ko-KR" sz="800">
                <a:solidFill>
                  <a:srgbClr val="8888C6"/>
                </a:solidFill>
                <a:highlight>
                  <a:srgbClr val="1E1F22"/>
                </a:highlight>
                <a:latin typeface="Courier New"/>
                <a:ea typeface="Courier New"/>
                <a:cs typeface="Courier New"/>
                <a:sym typeface="Courier New"/>
              </a:rPr>
              <a:t>range</a:t>
            </a:r>
            <a:r>
              <a:rPr lang="ko-KR" sz="800">
                <a:solidFill>
                  <a:srgbClr val="BCBEC4"/>
                </a:solidFill>
                <a:highlight>
                  <a:srgbClr val="1E1F22"/>
                </a:highlight>
                <a:latin typeface="Courier New"/>
                <a:ea typeface="Courier New"/>
                <a:cs typeface="Courier New"/>
                <a:sym typeface="Courier New"/>
              </a:rPr>
              <a:t>(</a:t>
            </a:r>
            <a:r>
              <a:rPr lang="ko-KR" sz="800">
                <a:solidFill>
                  <a:srgbClr val="2AACB8"/>
                </a:solidFill>
                <a:highlight>
                  <a:srgbClr val="1E1F22"/>
                </a:highlight>
                <a:latin typeface="Courier New"/>
                <a:ea typeface="Courier New"/>
                <a:cs typeface="Courier New"/>
                <a:sym typeface="Courier New"/>
              </a:rPr>
              <a:t>100</a:t>
            </a:r>
            <a:r>
              <a:rPr lang="ko-KR" sz="800">
                <a:solidFill>
                  <a:srgbClr val="BCBEC4"/>
                </a:solidFill>
                <a:highlight>
                  <a:srgbClr val="1E1F22"/>
                </a:highlight>
                <a:latin typeface="Courier New"/>
                <a:ea typeface="Courier New"/>
                <a:cs typeface="Courier New"/>
                <a:sym typeface="Courier New"/>
              </a:rPr>
              <a:t>)])</a:t>
            </a:r>
            <a:endParaRPr sz="800">
              <a:solidFill>
                <a:srgbClr val="2AACB8"/>
              </a:solidFill>
              <a:highlight>
                <a:srgbClr val="1E1F22"/>
              </a:highlight>
              <a:latin typeface="Courier New"/>
              <a:ea typeface="Courier New"/>
              <a:cs typeface="Courier New"/>
              <a:sym typeface="Courier New"/>
            </a:endParaRPr>
          </a:p>
        </p:txBody>
      </p:sp>
      <p:sp>
        <p:nvSpPr>
          <p:cNvPr id="400" name="Google Shape;400;g36e088c0de5_14_22"/>
          <p:cNvSpPr txBox="1"/>
          <p:nvPr/>
        </p:nvSpPr>
        <p:spPr>
          <a:xfrm>
            <a:off x="934666" y="4839675"/>
            <a:ext cx="2966100" cy="307800"/>
          </a:xfrm>
          <a:prstGeom prst="rect">
            <a:avLst/>
          </a:prstGeom>
          <a:solidFill>
            <a:srgbClr val="FFE59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read 함수 100회 호출 &amp; 호출 인자 검증 추가</a:t>
            </a:r>
            <a:endParaRPr sz="1000">
              <a:solidFill>
                <a:schemeClr val="dk1"/>
              </a:solidFill>
              <a:latin typeface="Malgun Gothic"/>
              <a:ea typeface="Malgun Gothic"/>
              <a:cs typeface="Malgun Gothic"/>
              <a:sym typeface="Malgun Gothic"/>
            </a:endParaRPr>
          </a:p>
        </p:txBody>
      </p:sp>
      <p:sp>
        <p:nvSpPr>
          <p:cNvPr id="401" name="Google Shape;401;g36e088c0de5_14_22"/>
          <p:cNvSpPr txBox="1"/>
          <p:nvPr/>
        </p:nvSpPr>
        <p:spPr>
          <a:xfrm>
            <a:off x="693300" y="5891950"/>
            <a:ext cx="3420300" cy="800400"/>
          </a:xfrm>
          <a:prstGeom prst="rect">
            <a:avLst/>
          </a:prstGeom>
          <a:solidFill>
            <a:schemeClr val="dk1"/>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ko-KR" sz="800" i="1">
                <a:solidFill>
                  <a:srgbClr val="5F826B"/>
                </a:solidFill>
                <a:highlight>
                  <a:srgbClr val="1E1F22"/>
                </a:highlight>
                <a:latin typeface="Courier New"/>
                <a:ea typeface="Courier New"/>
                <a:cs typeface="Courier New"/>
                <a:sym typeface="Courier New"/>
              </a:rPr>
              <a:t>full_read() 함수 호출 시, 다음을 검증합니다:</a:t>
            </a:r>
            <a:endParaRPr sz="800" i="1">
              <a:solidFill>
                <a:srgbClr val="5F826B"/>
              </a:solidFill>
              <a:highlight>
                <a:srgbClr val="1E1F2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ko-KR" sz="800" i="1">
                <a:solidFill>
                  <a:srgbClr val="5F826B"/>
                </a:solidFill>
                <a:highlight>
                  <a:srgbClr val="1E1F22"/>
                </a:highlight>
                <a:latin typeface="Courier New"/>
                <a:ea typeface="Courier New"/>
                <a:cs typeface="Courier New"/>
                <a:sym typeface="Courier New"/>
              </a:rPr>
              <a:t>1. _read() 함수가 총 100회 호출 되는 지.</a:t>
            </a:r>
            <a:endParaRPr sz="800" i="1">
              <a:solidFill>
                <a:srgbClr val="5F826B"/>
              </a:solidFill>
              <a:highlight>
                <a:srgbClr val="1E1F22"/>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ko-KR" sz="800" i="1">
                <a:solidFill>
                  <a:srgbClr val="5F826B"/>
                </a:solidFill>
                <a:highlight>
                  <a:srgbClr val="1E1F22"/>
                </a:highlight>
                <a:latin typeface="Courier New"/>
                <a:ea typeface="Courier New"/>
                <a:cs typeface="Courier New"/>
                <a:sym typeface="Courier New"/>
              </a:rPr>
              <a:t>2. _read() 함수 호출 시, 전달된 인자가 올바른 지.</a:t>
            </a:r>
            <a:endParaRPr sz="800" i="1">
              <a:solidFill>
                <a:srgbClr val="5F826B"/>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i="1">
                <a:solidFill>
                  <a:srgbClr val="5F826B"/>
                </a:solidFill>
                <a:highlight>
                  <a:srgbClr val="1E1F22"/>
                </a:highlight>
                <a:latin typeface="Courier New"/>
                <a:ea typeface="Courier New"/>
                <a:cs typeface="Courier New"/>
                <a:sym typeface="Courier New"/>
              </a:rPr>
              <a:t>3. 반환값을 제외한 출력 내용(“LBA xx : …”)이 기대한 형식대로 출력 되는 지.</a:t>
            </a:r>
            <a:endParaRPr sz="800">
              <a:solidFill>
                <a:srgbClr val="BCBEC4"/>
              </a:solidFill>
              <a:highlight>
                <a:srgbClr val="1E1F22"/>
              </a:highlight>
              <a:latin typeface="Courier New"/>
              <a:ea typeface="Courier New"/>
              <a:cs typeface="Courier New"/>
              <a:sym typeface="Courier New"/>
            </a:endParaRPr>
          </a:p>
        </p:txBody>
      </p:sp>
      <p:sp>
        <p:nvSpPr>
          <p:cNvPr id="402" name="Google Shape;402;g36e088c0de5_14_22"/>
          <p:cNvSpPr txBox="1"/>
          <p:nvPr/>
        </p:nvSpPr>
        <p:spPr>
          <a:xfrm>
            <a:off x="1352540" y="5673003"/>
            <a:ext cx="2138700" cy="288000"/>
          </a:xfrm>
          <a:prstGeom prst="rect">
            <a:avLst/>
          </a:prstGeom>
          <a:solidFill>
            <a:srgbClr val="FFE59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TEST Comment 추가</a:t>
            </a:r>
            <a:endParaRPr sz="1000">
              <a:solidFill>
                <a:schemeClr val="dk1"/>
              </a:solidFill>
              <a:latin typeface="Malgun Gothic"/>
              <a:ea typeface="Malgun Gothic"/>
              <a:cs typeface="Malgun Gothic"/>
              <a:sym typeface="Malgun Gothic"/>
            </a:endParaRPr>
          </a:p>
        </p:txBody>
      </p:sp>
      <p:sp>
        <p:nvSpPr>
          <p:cNvPr id="403" name="Google Shape;403;g36e088c0de5_14_22"/>
          <p:cNvSpPr txBox="1"/>
          <p:nvPr/>
        </p:nvSpPr>
        <p:spPr>
          <a:xfrm>
            <a:off x="8446093" y="2589925"/>
            <a:ext cx="3420000" cy="646500"/>
          </a:xfrm>
          <a:prstGeom prst="rect">
            <a:avLst/>
          </a:prstGeom>
          <a:solidFill>
            <a:schemeClr val="dk1"/>
          </a:solidFill>
          <a:ln w="9525" cap="flat" cmpd="sng">
            <a:solidFill>
              <a:srgbClr val="005AB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1000">
                <a:solidFill>
                  <a:srgbClr val="CF8E6D"/>
                </a:solidFill>
                <a:highlight>
                  <a:srgbClr val="1E1F22"/>
                </a:highlight>
                <a:latin typeface="Courier New"/>
                <a:ea typeface="Courier New"/>
                <a:cs typeface="Courier New"/>
                <a:sym typeface="Courier New"/>
              </a:rPr>
              <a:t>for </a:t>
            </a:r>
            <a:r>
              <a:rPr lang="ko-KR" sz="1000">
                <a:solidFill>
                  <a:srgbClr val="BCBEC4"/>
                </a:solidFill>
                <a:highlight>
                  <a:srgbClr val="1E1F22"/>
                </a:highlight>
                <a:latin typeface="Courier New"/>
                <a:ea typeface="Courier New"/>
                <a:cs typeface="Courier New"/>
                <a:sym typeface="Courier New"/>
              </a:rPr>
              <a:t>lba </a:t>
            </a:r>
            <a:r>
              <a:rPr lang="ko-KR" sz="1000">
                <a:solidFill>
                  <a:srgbClr val="CF8E6D"/>
                </a:solidFill>
                <a:highlight>
                  <a:srgbClr val="1E1F22"/>
                </a:highlight>
                <a:latin typeface="Courier New"/>
                <a:ea typeface="Courier New"/>
                <a:cs typeface="Courier New"/>
                <a:sym typeface="Courier New"/>
              </a:rPr>
              <a:t>in </a:t>
            </a:r>
            <a:r>
              <a:rPr lang="ko-KR" sz="1000">
                <a:solidFill>
                  <a:srgbClr val="8888C6"/>
                </a:solidFill>
                <a:highlight>
                  <a:srgbClr val="1E1F22"/>
                </a:highlight>
                <a:latin typeface="Courier New"/>
                <a:ea typeface="Courier New"/>
                <a:cs typeface="Courier New"/>
                <a:sym typeface="Courier New"/>
              </a:rPr>
              <a:t>range</a:t>
            </a:r>
            <a:r>
              <a:rPr lang="ko-KR" sz="1000">
                <a:solidFill>
                  <a:srgbClr val="BCBEC4"/>
                </a:solidFill>
                <a:highlight>
                  <a:srgbClr val="1E1F22"/>
                </a:highlight>
                <a:latin typeface="Courier New"/>
                <a:ea typeface="Courier New"/>
                <a:cs typeface="Courier New"/>
                <a:sym typeface="Courier New"/>
              </a:rPr>
              <a:t>(</a:t>
            </a:r>
            <a:r>
              <a:rPr lang="ko-KR" sz="1000">
                <a:solidFill>
                  <a:srgbClr val="2AACB8"/>
                </a:solidFill>
                <a:highlight>
                  <a:srgbClr val="1E1F22"/>
                </a:highlight>
                <a:latin typeface="Courier New"/>
                <a:ea typeface="Courier New"/>
                <a:cs typeface="Courier New"/>
                <a:sym typeface="Courier New"/>
              </a:rPr>
              <a:t>100</a:t>
            </a:r>
            <a:r>
              <a:rPr lang="ko-KR" sz="1000">
                <a:solidFill>
                  <a:srgbClr val="BCBEC4"/>
                </a:solidFill>
                <a:highlight>
                  <a:srgbClr val="1E1F22"/>
                </a:highlight>
                <a:latin typeface="Courier New"/>
                <a:ea typeface="Courier New"/>
                <a:cs typeface="Courier New"/>
                <a:sym typeface="Courier New"/>
              </a:rPr>
              <a:t>):</a:t>
            </a:r>
            <a:endParaRPr sz="10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1000">
                <a:solidFill>
                  <a:srgbClr val="BCBEC4"/>
                </a:solidFill>
                <a:highlight>
                  <a:srgbClr val="1E1F22"/>
                </a:highlight>
                <a:latin typeface="Courier New"/>
                <a:ea typeface="Courier New"/>
                <a:cs typeface="Courier New"/>
                <a:sym typeface="Courier New"/>
              </a:rPr>
              <a:t>   </a:t>
            </a:r>
            <a:r>
              <a:rPr lang="ko-KR" sz="1000">
                <a:solidFill>
                  <a:srgbClr val="8888C6"/>
                </a:solidFill>
                <a:highlight>
                  <a:srgbClr val="1E1F22"/>
                </a:highlight>
                <a:latin typeface="Courier New"/>
                <a:ea typeface="Courier New"/>
                <a:cs typeface="Courier New"/>
                <a:sym typeface="Courier New"/>
              </a:rPr>
              <a:t>print</a:t>
            </a:r>
            <a:r>
              <a:rPr lang="ko-KR" sz="1000">
                <a:solidFill>
                  <a:srgbClr val="BCBEC4"/>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f'LBA </a:t>
            </a:r>
            <a:r>
              <a:rPr lang="ko-KR" sz="1000">
                <a:solidFill>
                  <a:srgbClr val="CF8E6D"/>
                </a:solidFill>
                <a:highlight>
                  <a:srgbClr val="1E1F22"/>
                </a:highlight>
                <a:latin typeface="Courier New"/>
                <a:ea typeface="Courier New"/>
                <a:cs typeface="Courier New"/>
                <a:sym typeface="Courier New"/>
              </a:rPr>
              <a:t>{lba:</a:t>
            </a:r>
            <a:r>
              <a:rPr lang="ko-KR" sz="1000">
                <a:solidFill>
                  <a:srgbClr val="6AAB73"/>
                </a:solidFill>
                <a:highlight>
                  <a:srgbClr val="1E1F22"/>
                </a:highlight>
                <a:latin typeface="Courier New"/>
                <a:ea typeface="Courier New"/>
                <a:cs typeface="Courier New"/>
                <a:sym typeface="Courier New"/>
              </a:rPr>
              <a:t>02d</a:t>
            </a:r>
            <a:r>
              <a:rPr lang="ko-KR" sz="1000">
                <a:solidFill>
                  <a:srgbClr val="CF8E6D"/>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 : </a:t>
            </a:r>
            <a:r>
              <a:rPr lang="ko-KR" sz="1000">
                <a:solidFill>
                  <a:srgbClr val="CF8E6D"/>
                </a:solidFill>
                <a:highlight>
                  <a:srgbClr val="1E1F22"/>
                </a:highlight>
                <a:latin typeface="Courier New"/>
                <a:ea typeface="Courier New"/>
                <a:cs typeface="Courier New"/>
                <a:sym typeface="Courier New"/>
              </a:rPr>
              <a:t>{</a:t>
            </a:r>
            <a:r>
              <a:rPr lang="ko-KR" sz="1000">
                <a:solidFill>
                  <a:srgbClr val="94558D"/>
                </a:solidFill>
                <a:highlight>
                  <a:srgbClr val="1E1F22"/>
                </a:highlight>
                <a:latin typeface="Courier New"/>
                <a:ea typeface="Courier New"/>
                <a:cs typeface="Courier New"/>
                <a:sym typeface="Courier New"/>
              </a:rPr>
              <a:t>self</a:t>
            </a:r>
            <a:r>
              <a:rPr lang="ko-KR" sz="1000">
                <a:solidFill>
                  <a:srgbClr val="BCBEC4"/>
                </a:solidFill>
                <a:highlight>
                  <a:srgbClr val="1E1F22"/>
                </a:highlight>
                <a:latin typeface="Courier New"/>
                <a:ea typeface="Courier New"/>
                <a:cs typeface="Courier New"/>
                <a:sym typeface="Courier New"/>
              </a:rPr>
              <a:t>.ssd.read(lba)</a:t>
            </a:r>
            <a:r>
              <a:rPr lang="ko-KR" sz="1000">
                <a:solidFill>
                  <a:srgbClr val="CF8E6D"/>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a:t>
            </a:r>
            <a:r>
              <a:rPr lang="ko-KR" sz="1000">
                <a:solidFill>
                  <a:srgbClr val="BCBEC4"/>
                </a:solidFill>
                <a:highlight>
                  <a:srgbClr val="1E1F22"/>
                </a:highlight>
                <a:latin typeface="Courier New"/>
                <a:ea typeface="Courier New"/>
                <a:cs typeface="Courier New"/>
                <a:sym typeface="Courier New"/>
              </a:rPr>
              <a:t>, </a:t>
            </a:r>
            <a:r>
              <a:rPr lang="ko-KR" sz="1000">
                <a:solidFill>
                  <a:srgbClr val="AA4926"/>
                </a:solidFill>
                <a:highlight>
                  <a:srgbClr val="1E1F22"/>
                </a:highlight>
                <a:latin typeface="Courier New"/>
                <a:ea typeface="Courier New"/>
                <a:cs typeface="Courier New"/>
                <a:sym typeface="Courier New"/>
              </a:rPr>
              <a:t>end</a:t>
            </a:r>
            <a:r>
              <a:rPr lang="ko-KR" sz="1000">
                <a:solidFill>
                  <a:srgbClr val="BCBEC4"/>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a:t>
            </a:r>
            <a:r>
              <a:rPr lang="ko-KR" sz="1000">
                <a:solidFill>
                  <a:srgbClr val="BCBEC4"/>
                </a:solidFill>
                <a:highlight>
                  <a:srgbClr val="1E1F22"/>
                </a:highlight>
                <a:latin typeface="Courier New"/>
                <a:ea typeface="Courier New"/>
                <a:cs typeface="Courier New"/>
                <a:sym typeface="Courier New"/>
              </a:rPr>
              <a:t>)</a:t>
            </a:r>
            <a:endParaRPr sz="1000">
              <a:solidFill>
                <a:srgbClr val="BCBEC4"/>
              </a:solidFill>
              <a:highlight>
                <a:srgbClr val="1E1F22"/>
              </a:highlight>
              <a:latin typeface="Courier New"/>
              <a:ea typeface="Courier New"/>
              <a:cs typeface="Courier New"/>
              <a:sym typeface="Courier New"/>
            </a:endParaRPr>
          </a:p>
        </p:txBody>
      </p:sp>
      <p:sp>
        <p:nvSpPr>
          <p:cNvPr id="404" name="Google Shape;404;g36e088c0de5_14_22"/>
          <p:cNvSpPr txBox="1"/>
          <p:nvPr/>
        </p:nvSpPr>
        <p:spPr>
          <a:xfrm>
            <a:off x="8469668" y="5907675"/>
            <a:ext cx="3420000" cy="646500"/>
          </a:xfrm>
          <a:prstGeom prst="rect">
            <a:avLst/>
          </a:prstGeom>
          <a:solidFill>
            <a:schemeClr val="dk1"/>
          </a:solidFill>
          <a:ln w="9525" cap="flat" cmpd="sng">
            <a:solidFill>
              <a:srgbClr val="005AB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1000">
                <a:solidFill>
                  <a:srgbClr val="CF8E6D"/>
                </a:solidFill>
                <a:highlight>
                  <a:srgbClr val="1E1F22"/>
                </a:highlight>
                <a:latin typeface="Courier New"/>
                <a:ea typeface="Courier New"/>
                <a:cs typeface="Courier New"/>
                <a:sym typeface="Courier New"/>
              </a:rPr>
              <a:t>for </a:t>
            </a:r>
            <a:r>
              <a:rPr lang="ko-KR" sz="1000">
                <a:solidFill>
                  <a:srgbClr val="BCBEC4"/>
                </a:solidFill>
                <a:highlight>
                  <a:srgbClr val="1E1F22"/>
                </a:highlight>
                <a:latin typeface="Courier New"/>
                <a:ea typeface="Courier New"/>
                <a:cs typeface="Courier New"/>
                <a:sym typeface="Courier New"/>
              </a:rPr>
              <a:t>lba </a:t>
            </a:r>
            <a:r>
              <a:rPr lang="ko-KR" sz="1000">
                <a:solidFill>
                  <a:srgbClr val="CF8E6D"/>
                </a:solidFill>
                <a:highlight>
                  <a:srgbClr val="1E1F22"/>
                </a:highlight>
                <a:latin typeface="Courier New"/>
                <a:ea typeface="Courier New"/>
                <a:cs typeface="Courier New"/>
                <a:sym typeface="Courier New"/>
              </a:rPr>
              <a:t>in </a:t>
            </a:r>
            <a:r>
              <a:rPr lang="ko-KR" sz="1000">
                <a:solidFill>
                  <a:srgbClr val="8888C6"/>
                </a:solidFill>
                <a:highlight>
                  <a:srgbClr val="1E1F22"/>
                </a:highlight>
                <a:latin typeface="Courier New"/>
                <a:ea typeface="Courier New"/>
                <a:cs typeface="Courier New"/>
                <a:sym typeface="Courier New"/>
              </a:rPr>
              <a:t>range</a:t>
            </a:r>
            <a:r>
              <a:rPr lang="ko-KR" sz="1000">
                <a:solidFill>
                  <a:srgbClr val="BCBEC4"/>
                </a:solidFill>
                <a:highlight>
                  <a:srgbClr val="1E1F22"/>
                </a:highlight>
                <a:latin typeface="Courier New"/>
                <a:ea typeface="Courier New"/>
                <a:cs typeface="Courier New"/>
                <a:sym typeface="Courier New"/>
              </a:rPr>
              <a:t>(</a:t>
            </a:r>
            <a:r>
              <a:rPr lang="ko-KR" sz="1000">
                <a:solidFill>
                  <a:srgbClr val="94558D"/>
                </a:solidFill>
                <a:highlight>
                  <a:srgbClr val="1E1F22"/>
                </a:highlight>
                <a:latin typeface="Courier New"/>
                <a:ea typeface="Courier New"/>
                <a:cs typeface="Courier New"/>
                <a:sym typeface="Courier New"/>
              </a:rPr>
              <a:t>self</a:t>
            </a:r>
            <a:r>
              <a:rPr lang="ko-KR" sz="1000">
                <a:solidFill>
                  <a:srgbClr val="BCBEC4"/>
                </a:solidFill>
                <a:highlight>
                  <a:srgbClr val="1E1F22"/>
                </a:highlight>
                <a:latin typeface="Courier New"/>
                <a:ea typeface="Courier New"/>
                <a:cs typeface="Courier New"/>
                <a:sym typeface="Courier New"/>
              </a:rPr>
              <a:t>.MAX_INDEX):</a:t>
            </a:r>
            <a:endParaRPr sz="10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1000">
                <a:solidFill>
                  <a:srgbClr val="BCBEC4"/>
                </a:solidFill>
                <a:highlight>
                  <a:srgbClr val="1E1F22"/>
                </a:highlight>
                <a:latin typeface="Courier New"/>
                <a:ea typeface="Courier New"/>
                <a:cs typeface="Courier New"/>
                <a:sym typeface="Courier New"/>
              </a:rPr>
              <a:t>   </a:t>
            </a:r>
            <a:r>
              <a:rPr lang="ko-KR" sz="1000">
                <a:solidFill>
                  <a:srgbClr val="8888C6"/>
                </a:solidFill>
                <a:highlight>
                  <a:srgbClr val="1E1F22"/>
                </a:highlight>
                <a:latin typeface="Courier New"/>
                <a:ea typeface="Courier New"/>
                <a:cs typeface="Courier New"/>
                <a:sym typeface="Courier New"/>
              </a:rPr>
              <a:t>print</a:t>
            </a:r>
            <a:r>
              <a:rPr lang="ko-KR" sz="1000">
                <a:solidFill>
                  <a:srgbClr val="BCBEC4"/>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f'LBA </a:t>
            </a:r>
            <a:r>
              <a:rPr lang="ko-KR" sz="1000">
                <a:solidFill>
                  <a:srgbClr val="CF8E6D"/>
                </a:solidFill>
                <a:highlight>
                  <a:srgbClr val="1E1F22"/>
                </a:highlight>
                <a:latin typeface="Courier New"/>
                <a:ea typeface="Courier New"/>
                <a:cs typeface="Courier New"/>
                <a:sym typeface="Courier New"/>
              </a:rPr>
              <a:t>{lba:</a:t>
            </a:r>
            <a:r>
              <a:rPr lang="ko-KR" sz="1000">
                <a:solidFill>
                  <a:srgbClr val="6AAB73"/>
                </a:solidFill>
                <a:highlight>
                  <a:srgbClr val="1E1F22"/>
                </a:highlight>
                <a:latin typeface="Courier New"/>
                <a:ea typeface="Courier New"/>
                <a:cs typeface="Courier New"/>
                <a:sym typeface="Courier New"/>
              </a:rPr>
              <a:t>02d</a:t>
            </a:r>
            <a:r>
              <a:rPr lang="ko-KR" sz="1000">
                <a:solidFill>
                  <a:srgbClr val="CF8E6D"/>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 : </a:t>
            </a:r>
            <a:r>
              <a:rPr lang="ko-KR" sz="1000">
                <a:solidFill>
                  <a:srgbClr val="CF8E6D"/>
                </a:solidFill>
                <a:highlight>
                  <a:srgbClr val="1E1F22"/>
                </a:highlight>
                <a:latin typeface="Courier New"/>
                <a:ea typeface="Courier New"/>
                <a:cs typeface="Courier New"/>
                <a:sym typeface="Courier New"/>
              </a:rPr>
              <a:t>{</a:t>
            </a:r>
            <a:r>
              <a:rPr lang="ko-KR" sz="1000">
                <a:solidFill>
                  <a:srgbClr val="94558D"/>
                </a:solidFill>
                <a:highlight>
                  <a:srgbClr val="1E1F22"/>
                </a:highlight>
                <a:latin typeface="Courier New"/>
                <a:ea typeface="Courier New"/>
                <a:cs typeface="Courier New"/>
                <a:sym typeface="Courier New"/>
              </a:rPr>
              <a:t>self</a:t>
            </a:r>
            <a:r>
              <a:rPr lang="ko-KR" sz="1000">
                <a:solidFill>
                  <a:srgbClr val="BCBEC4"/>
                </a:solidFill>
                <a:highlight>
                  <a:srgbClr val="1E1F22"/>
                </a:highlight>
                <a:latin typeface="Courier New"/>
                <a:ea typeface="Courier New"/>
                <a:cs typeface="Courier New"/>
                <a:sym typeface="Courier New"/>
              </a:rPr>
              <a:t>.ssd.read(lba)</a:t>
            </a:r>
            <a:r>
              <a:rPr lang="ko-KR" sz="1000">
                <a:solidFill>
                  <a:srgbClr val="CF8E6D"/>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a:t>
            </a:r>
            <a:r>
              <a:rPr lang="ko-KR" sz="1000">
                <a:solidFill>
                  <a:srgbClr val="BCBEC4"/>
                </a:solidFill>
                <a:highlight>
                  <a:srgbClr val="1E1F22"/>
                </a:highlight>
                <a:latin typeface="Courier New"/>
                <a:ea typeface="Courier New"/>
                <a:cs typeface="Courier New"/>
                <a:sym typeface="Courier New"/>
              </a:rPr>
              <a:t>, </a:t>
            </a:r>
            <a:r>
              <a:rPr lang="ko-KR" sz="1000">
                <a:solidFill>
                  <a:srgbClr val="AA4926"/>
                </a:solidFill>
                <a:highlight>
                  <a:srgbClr val="1E1F22"/>
                </a:highlight>
                <a:latin typeface="Courier New"/>
                <a:ea typeface="Courier New"/>
                <a:cs typeface="Courier New"/>
                <a:sym typeface="Courier New"/>
              </a:rPr>
              <a:t>end</a:t>
            </a:r>
            <a:r>
              <a:rPr lang="ko-KR" sz="1000">
                <a:solidFill>
                  <a:srgbClr val="BCBEC4"/>
                </a:solidFill>
                <a:highlight>
                  <a:srgbClr val="1E1F22"/>
                </a:highlight>
                <a:latin typeface="Courier New"/>
                <a:ea typeface="Courier New"/>
                <a:cs typeface="Courier New"/>
                <a:sym typeface="Courier New"/>
              </a:rPr>
              <a:t>=</a:t>
            </a:r>
            <a:r>
              <a:rPr lang="ko-KR" sz="1000">
                <a:solidFill>
                  <a:srgbClr val="6AAB73"/>
                </a:solidFill>
                <a:highlight>
                  <a:srgbClr val="1E1F22"/>
                </a:highlight>
                <a:latin typeface="Courier New"/>
                <a:ea typeface="Courier New"/>
                <a:cs typeface="Courier New"/>
                <a:sym typeface="Courier New"/>
              </a:rPr>
              <a:t>''</a:t>
            </a:r>
            <a:r>
              <a:rPr lang="ko-KR" sz="1000">
                <a:solidFill>
                  <a:srgbClr val="BCBEC4"/>
                </a:solidFill>
                <a:highlight>
                  <a:srgbClr val="1E1F22"/>
                </a:highlight>
                <a:latin typeface="Courier New"/>
                <a:ea typeface="Courier New"/>
                <a:cs typeface="Courier New"/>
                <a:sym typeface="Courier New"/>
              </a:rPr>
              <a:t>)</a:t>
            </a:r>
            <a:endParaRPr sz="1000">
              <a:solidFill>
                <a:srgbClr val="BCBEC4"/>
              </a:solidFill>
              <a:highlight>
                <a:srgbClr val="1E1F22"/>
              </a:highlight>
              <a:latin typeface="Courier New"/>
              <a:ea typeface="Courier New"/>
              <a:cs typeface="Courier New"/>
              <a:sym typeface="Courier New"/>
            </a:endParaRPr>
          </a:p>
        </p:txBody>
      </p:sp>
      <p:sp>
        <p:nvSpPr>
          <p:cNvPr id="405" name="Google Shape;405;g36e088c0de5_14_22"/>
          <p:cNvSpPr txBox="1"/>
          <p:nvPr/>
        </p:nvSpPr>
        <p:spPr>
          <a:xfrm>
            <a:off x="4602982" y="4484750"/>
            <a:ext cx="3420000" cy="431100"/>
          </a:xfrm>
          <a:prstGeom prst="rect">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KR" sz="800">
                <a:solidFill>
                  <a:srgbClr val="CF8E6D"/>
                </a:solidFill>
                <a:highlight>
                  <a:srgbClr val="1E1F22"/>
                </a:highlight>
                <a:latin typeface="Courier New"/>
                <a:ea typeface="Courier New"/>
                <a:cs typeface="Courier New"/>
                <a:sym typeface="Courier New"/>
              </a:rPr>
              <a:t>for </a:t>
            </a:r>
            <a:r>
              <a:rPr lang="ko-KR" sz="800">
                <a:solidFill>
                  <a:srgbClr val="BCBEC4"/>
                </a:solidFill>
                <a:highlight>
                  <a:srgbClr val="1E1F22"/>
                </a:highlight>
                <a:latin typeface="Courier New"/>
                <a:ea typeface="Courier New"/>
                <a:cs typeface="Courier New"/>
                <a:sym typeface="Courier New"/>
              </a:rPr>
              <a:t>lba </a:t>
            </a:r>
            <a:r>
              <a:rPr lang="ko-KR" sz="800">
                <a:solidFill>
                  <a:srgbClr val="CF8E6D"/>
                </a:solidFill>
                <a:highlight>
                  <a:srgbClr val="1E1F22"/>
                </a:highlight>
                <a:latin typeface="Courier New"/>
                <a:ea typeface="Courier New"/>
                <a:cs typeface="Courier New"/>
                <a:sym typeface="Courier New"/>
              </a:rPr>
              <a:t>in </a:t>
            </a:r>
            <a:r>
              <a:rPr lang="ko-KR" sz="800">
                <a:solidFill>
                  <a:srgbClr val="8888C6"/>
                </a:solidFill>
                <a:highlight>
                  <a:srgbClr val="1E1F22"/>
                </a:highlight>
                <a:latin typeface="Courier New"/>
                <a:ea typeface="Courier New"/>
                <a:cs typeface="Courier New"/>
                <a:sym typeface="Courier New"/>
              </a:rPr>
              <a:t>range</a:t>
            </a:r>
            <a:r>
              <a:rPr lang="ko-KR" sz="800">
                <a:solidFill>
                  <a:srgbClr val="BCBEC4"/>
                </a:solidFill>
                <a:highlight>
                  <a:srgbClr val="1E1F22"/>
                </a:highlight>
                <a:latin typeface="Courier New"/>
                <a:ea typeface="Courier New"/>
                <a:cs typeface="Courier New"/>
                <a:sym typeface="Courier New"/>
              </a:rPr>
              <a:t>(</a:t>
            </a:r>
            <a:r>
              <a:rPr lang="ko-KR" sz="800">
                <a:solidFill>
                  <a:srgbClr val="2AACB8"/>
                </a:solidFill>
                <a:highlight>
                  <a:srgbClr val="1E1F22"/>
                </a:highlight>
                <a:latin typeface="Courier New"/>
                <a:ea typeface="Courier New"/>
                <a:cs typeface="Courier New"/>
                <a:sym typeface="Courier New"/>
              </a:rPr>
              <a:t>100</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a:p>
            <a:pPr marL="0" lvl="0" indent="0" algn="l" rtl="0">
              <a:spcBef>
                <a:spcPts val="0"/>
              </a:spcBef>
              <a:spcAft>
                <a:spcPts val="0"/>
              </a:spcAft>
              <a:buNone/>
            </a:pPr>
            <a:r>
              <a:rPr lang="ko-KR" sz="800">
                <a:solidFill>
                  <a:srgbClr val="BCBEC4"/>
                </a:solidFill>
                <a:highlight>
                  <a:srgbClr val="1E1F22"/>
                </a:highlight>
                <a:latin typeface="Courier New"/>
                <a:ea typeface="Courier New"/>
                <a:cs typeface="Courier New"/>
                <a:sym typeface="Courier New"/>
              </a:rPr>
              <a:t>   </a:t>
            </a:r>
            <a:r>
              <a:rPr lang="ko-KR" sz="800">
                <a:solidFill>
                  <a:srgbClr val="8888C6"/>
                </a:solidFill>
                <a:highlight>
                  <a:srgbClr val="1E1F22"/>
                </a:highlight>
                <a:latin typeface="Courier New"/>
                <a:ea typeface="Courier New"/>
                <a:cs typeface="Courier New"/>
                <a:sym typeface="Courier New"/>
              </a:rPr>
              <a:t>print</a:t>
            </a:r>
            <a:r>
              <a:rPr lang="ko-KR" sz="800">
                <a:solidFill>
                  <a:srgbClr val="BCBEC4"/>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f'LBA </a:t>
            </a:r>
            <a:r>
              <a:rPr lang="ko-KR" sz="800">
                <a:solidFill>
                  <a:srgbClr val="CF8E6D"/>
                </a:solidFill>
                <a:highlight>
                  <a:srgbClr val="1E1F22"/>
                </a:highlight>
                <a:latin typeface="Courier New"/>
                <a:ea typeface="Courier New"/>
                <a:cs typeface="Courier New"/>
                <a:sym typeface="Courier New"/>
              </a:rPr>
              <a:t>{</a:t>
            </a:r>
            <a:r>
              <a:rPr lang="ko-KR" sz="800">
                <a:solidFill>
                  <a:srgbClr val="BCBEC4"/>
                </a:solidFill>
                <a:highlight>
                  <a:srgbClr val="1E1F22"/>
                </a:highlight>
                <a:latin typeface="Courier New"/>
                <a:ea typeface="Courier New"/>
                <a:cs typeface="Courier New"/>
                <a:sym typeface="Courier New"/>
              </a:rPr>
              <a:t>lba</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02d</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 : </a:t>
            </a:r>
            <a:r>
              <a:rPr lang="ko-KR" sz="800">
                <a:solidFill>
                  <a:srgbClr val="CF8E6D"/>
                </a:solidFill>
                <a:highlight>
                  <a:srgbClr val="1E1F22"/>
                </a:highlight>
                <a:latin typeface="Courier New"/>
                <a:ea typeface="Courier New"/>
                <a:cs typeface="Courier New"/>
                <a:sym typeface="Courier New"/>
              </a:rPr>
              <a:t>{</a:t>
            </a:r>
            <a:r>
              <a:rPr lang="ko-KR" sz="800">
                <a:solidFill>
                  <a:srgbClr val="94558D"/>
                </a:solidFill>
                <a:highlight>
                  <a:srgbClr val="1E1F22"/>
                </a:highlight>
                <a:latin typeface="Courier New"/>
                <a:ea typeface="Courier New"/>
                <a:cs typeface="Courier New"/>
                <a:sym typeface="Courier New"/>
              </a:rPr>
              <a:t>self</a:t>
            </a:r>
            <a:r>
              <a:rPr lang="ko-KR" sz="800">
                <a:solidFill>
                  <a:srgbClr val="BCBEC4"/>
                </a:solidFill>
                <a:highlight>
                  <a:srgbClr val="1E1F22"/>
                </a:highlight>
                <a:latin typeface="Courier New"/>
                <a:ea typeface="Courier New"/>
                <a:cs typeface="Courier New"/>
                <a:sym typeface="Courier New"/>
              </a:rPr>
              <a:t>.ssd.read(lba)</a:t>
            </a:r>
            <a:r>
              <a:rPr lang="ko-KR" sz="800">
                <a:solidFill>
                  <a:srgbClr val="CF8E6D"/>
                </a:solidFill>
                <a:highlight>
                  <a:srgbClr val="1E1F22"/>
                </a:highlight>
                <a:latin typeface="Courier New"/>
                <a:ea typeface="Courier New"/>
                <a:cs typeface="Courier New"/>
                <a:sym typeface="Courier New"/>
              </a:rPr>
              <a:t>}</a:t>
            </a:r>
            <a:r>
              <a:rPr lang="ko-KR" sz="800">
                <a:solidFill>
                  <a:srgbClr val="6AAB73"/>
                </a:solidFill>
                <a:highlight>
                  <a:srgbClr val="1E1F22"/>
                </a:highlight>
                <a:latin typeface="Courier New"/>
                <a:ea typeface="Courier New"/>
                <a:cs typeface="Courier New"/>
                <a:sym typeface="Courier New"/>
              </a:rPr>
              <a:t>'</a:t>
            </a:r>
            <a:r>
              <a:rPr lang="ko-KR" sz="800">
                <a:solidFill>
                  <a:srgbClr val="BCBEC4"/>
                </a:solidFill>
                <a:highlight>
                  <a:srgbClr val="1E1F22"/>
                </a:highlight>
                <a:latin typeface="Courier New"/>
                <a:ea typeface="Courier New"/>
                <a:cs typeface="Courier New"/>
                <a:sym typeface="Courier New"/>
              </a:rPr>
              <a:t>)</a:t>
            </a:r>
            <a:endParaRPr sz="800">
              <a:solidFill>
                <a:srgbClr val="BCBEC4"/>
              </a:solidFill>
              <a:highlight>
                <a:srgbClr val="1E1F22"/>
              </a:highlight>
              <a:latin typeface="Courier New"/>
              <a:ea typeface="Courier New"/>
              <a:cs typeface="Courier New"/>
              <a:sym typeface="Courier New"/>
            </a:endParaRPr>
          </a:p>
        </p:txBody>
      </p:sp>
      <p:sp>
        <p:nvSpPr>
          <p:cNvPr id="406" name="Google Shape;406;g36e088c0de5_14_22"/>
          <p:cNvSpPr txBox="1"/>
          <p:nvPr/>
        </p:nvSpPr>
        <p:spPr>
          <a:xfrm>
            <a:off x="5398432" y="4255188"/>
            <a:ext cx="1768500" cy="288000"/>
          </a:xfrm>
          <a:prstGeom prst="rect">
            <a:avLst/>
          </a:prstGeom>
          <a:solidFill>
            <a:srgbClr val="B6D7A8"/>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함수 출력 수정</a:t>
            </a:r>
            <a:endParaRPr sz="1000">
              <a:solidFill>
                <a:schemeClr val="dk1"/>
              </a:solidFill>
              <a:latin typeface="Malgun Gothic"/>
              <a:ea typeface="Malgun Gothic"/>
              <a:cs typeface="Malgun Gothic"/>
              <a:sym typeface="Malgun Gothic"/>
            </a:endParaRPr>
          </a:p>
        </p:txBody>
      </p:sp>
      <p:sp>
        <p:nvSpPr>
          <p:cNvPr id="407" name="Google Shape;407;g36e088c0de5_14_22"/>
          <p:cNvSpPr txBox="1"/>
          <p:nvPr/>
        </p:nvSpPr>
        <p:spPr>
          <a:xfrm>
            <a:off x="8936882" y="2383500"/>
            <a:ext cx="2316000" cy="288000"/>
          </a:xfrm>
          <a:prstGeom prst="rect">
            <a:avLst/>
          </a:prstGeom>
          <a:solidFill>
            <a:srgbClr val="A4C2F4"/>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loop 변수명 변경 : idx → lba</a:t>
            </a:r>
            <a:endParaRPr sz="1000">
              <a:solidFill>
                <a:schemeClr val="dk1"/>
              </a:solidFill>
              <a:latin typeface="Malgun Gothic"/>
              <a:ea typeface="Malgun Gothic"/>
              <a:cs typeface="Malgun Gothic"/>
              <a:sym typeface="Malgun Gothic"/>
            </a:endParaRPr>
          </a:p>
        </p:txBody>
      </p:sp>
      <p:sp>
        <p:nvSpPr>
          <p:cNvPr id="408" name="Google Shape;408;g36e088c0de5_14_22"/>
          <p:cNvSpPr txBox="1"/>
          <p:nvPr/>
        </p:nvSpPr>
        <p:spPr>
          <a:xfrm>
            <a:off x="8673032" y="5652750"/>
            <a:ext cx="2966100" cy="288000"/>
          </a:xfrm>
          <a:prstGeom prst="rect">
            <a:avLst/>
          </a:prstGeom>
          <a:solidFill>
            <a:srgbClr val="A4C2F4"/>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Magic Number 제거 : 100 → MAX_INDEX</a:t>
            </a:r>
            <a:endParaRPr sz="1000">
              <a:solidFill>
                <a:schemeClr val="dk1"/>
              </a:solidFill>
              <a:latin typeface="Malgun Gothic"/>
              <a:ea typeface="Malgun Gothic"/>
              <a:cs typeface="Malgun Gothic"/>
              <a:sym typeface="Malgun Gothic"/>
            </a:endParaRPr>
          </a:p>
        </p:txBody>
      </p:sp>
      <p:sp>
        <p:nvSpPr>
          <p:cNvPr id="409" name="Google Shape;409;g36e088c0de5_14_22"/>
          <p:cNvSpPr/>
          <p:nvPr/>
        </p:nvSpPr>
        <p:spPr>
          <a:xfrm>
            <a:off x="4186454" y="2762800"/>
            <a:ext cx="369300" cy="338700"/>
          </a:xfrm>
          <a:prstGeom prst="rightArrow">
            <a:avLst>
              <a:gd name="adj1" fmla="val 50000"/>
              <a:gd name="adj2" fmla="val 50000"/>
            </a:avLst>
          </a:prstGeom>
          <a:solidFill>
            <a:srgbClr val="F9CB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10" name="Google Shape;410;g36e088c0de5_14_22"/>
          <p:cNvSpPr/>
          <p:nvPr/>
        </p:nvSpPr>
        <p:spPr>
          <a:xfrm>
            <a:off x="8064077" y="2762800"/>
            <a:ext cx="369300" cy="338700"/>
          </a:xfrm>
          <a:prstGeom prst="rightArrow">
            <a:avLst>
              <a:gd name="adj1" fmla="val 50000"/>
              <a:gd name="adj2" fmla="val 50000"/>
            </a:avLst>
          </a:prstGeom>
          <a:solidFill>
            <a:srgbClr val="B6D7A8"/>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11" name="Google Shape;411;g36e088c0de5_14_22"/>
          <p:cNvSpPr txBox="1"/>
          <p:nvPr/>
        </p:nvSpPr>
        <p:spPr>
          <a:xfrm>
            <a:off x="5768594" y="1489625"/>
            <a:ext cx="991800" cy="288000"/>
          </a:xfrm>
          <a:prstGeom prst="rect">
            <a:avLst/>
          </a:prstGeom>
          <a:solidFill>
            <a:srgbClr val="B6D7A8"/>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000">
                <a:solidFill>
                  <a:schemeClr val="dk1"/>
                </a:solidFill>
                <a:latin typeface="Malgun Gothic"/>
                <a:ea typeface="Malgun Gothic"/>
                <a:cs typeface="Malgun Gothic"/>
                <a:sym typeface="Malgun Gothic"/>
              </a:rPr>
              <a:t>함수 생성</a:t>
            </a:r>
            <a:endParaRPr sz="1000">
              <a:solidFill>
                <a:schemeClr val="dk1"/>
              </a:solidFill>
              <a:latin typeface="Malgun Gothic"/>
              <a:ea typeface="Malgun Gothic"/>
              <a:cs typeface="Malgun Gothic"/>
              <a:sym typeface="Malgun Gothic"/>
            </a:endParaRPr>
          </a:p>
        </p:txBody>
      </p:sp>
      <p:sp>
        <p:nvSpPr>
          <p:cNvPr id="412" name="Google Shape;412;g36e088c0de5_14_22"/>
          <p:cNvSpPr/>
          <p:nvPr/>
        </p:nvSpPr>
        <p:spPr>
          <a:xfrm>
            <a:off x="4186454" y="4524828"/>
            <a:ext cx="369300" cy="338700"/>
          </a:xfrm>
          <a:prstGeom prst="rightArrow">
            <a:avLst>
              <a:gd name="adj1" fmla="val 50000"/>
              <a:gd name="adj2" fmla="val 50000"/>
            </a:avLst>
          </a:prstGeom>
          <a:solidFill>
            <a:srgbClr val="F9CB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13" name="Google Shape;413;g36e088c0de5_14_22"/>
          <p:cNvSpPr/>
          <p:nvPr/>
        </p:nvSpPr>
        <p:spPr>
          <a:xfrm>
            <a:off x="4186454" y="3711909"/>
            <a:ext cx="369300" cy="338700"/>
          </a:xfrm>
          <a:prstGeom prst="rightArrow">
            <a:avLst>
              <a:gd name="adj1" fmla="val 50000"/>
              <a:gd name="adj2" fmla="val 50000"/>
            </a:avLst>
          </a:prstGeom>
          <a:solidFill>
            <a:srgbClr val="F9CB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14" name="Google Shape;414;g36e088c0de5_14_22"/>
          <p:cNvSpPr txBox="1"/>
          <p:nvPr/>
        </p:nvSpPr>
        <p:spPr>
          <a:xfrm>
            <a:off x="4602957" y="3672367"/>
            <a:ext cx="3420000" cy="4155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500" b="1">
                <a:solidFill>
                  <a:schemeClr val="accent6"/>
                </a:solidFill>
                <a:latin typeface="Malgun Gothic"/>
                <a:ea typeface="Malgun Gothic"/>
                <a:cs typeface="Malgun Gothic"/>
                <a:sym typeface="Malgun Gothic"/>
              </a:rPr>
              <a:t>TEST OK</a:t>
            </a:r>
            <a:endParaRPr sz="1500" b="1">
              <a:solidFill>
                <a:schemeClr val="accent6"/>
              </a:solidFill>
              <a:latin typeface="Malgun Gothic"/>
              <a:ea typeface="Malgun Gothic"/>
              <a:cs typeface="Malgun Gothic"/>
              <a:sym typeface="Malgun Gothic"/>
            </a:endParaRPr>
          </a:p>
        </p:txBody>
      </p:sp>
      <p:sp>
        <p:nvSpPr>
          <p:cNvPr id="415" name="Google Shape;415;g36e088c0de5_14_22"/>
          <p:cNvSpPr/>
          <p:nvPr/>
        </p:nvSpPr>
        <p:spPr>
          <a:xfrm>
            <a:off x="4186454" y="5162809"/>
            <a:ext cx="369300" cy="338700"/>
          </a:xfrm>
          <a:prstGeom prst="rightArrow">
            <a:avLst>
              <a:gd name="adj1" fmla="val 50000"/>
              <a:gd name="adj2" fmla="val 50000"/>
            </a:avLst>
          </a:prstGeom>
          <a:solidFill>
            <a:srgbClr val="F9CB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16" name="Google Shape;416;g36e088c0de5_14_22"/>
          <p:cNvSpPr txBox="1"/>
          <p:nvPr/>
        </p:nvSpPr>
        <p:spPr>
          <a:xfrm>
            <a:off x="4587832" y="5124409"/>
            <a:ext cx="3420000" cy="4155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500" b="1">
                <a:solidFill>
                  <a:schemeClr val="accent6"/>
                </a:solidFill>
                <a:latin typeface="Malgun Gothic"/>
                <a:ea typeface="Malgun Gothic"/>
                <a:cs typeface="Malgun Gothic"/>
                <a:sym typeface="Malgun Gothic"/>
              </a:rPr>
              <a:t>TEST OK</a:t>
            </a:r>
            <a:endParaRPr sz="1500" b="1">
              <a:solidFill>
                <a:schemeClr val="accent6"/>
              </a:solidFill>
              <a:latin typeface="Malgun Gothic"/>
              <a:ea typeface="Malgun Gothic"/>
              <a:cs typeface="Malgun Gothic"/>
              <a:sym typeface="Malgun Gothic"/>
            </a:endParaRPr>
          </a:p>
        </p:txBody>
      </p:sp>
      <p:sp>
        <p:nvSpPr>
          <p:cNvPr id="417" name="Google Shape;417;g36e088c0de5_14_22"/>
          <p:cNvSpPr txBox="1"/>
          <p:nvPr/>
        </p:nvSpPr>
        <p:spPr>
          <a:xfrm>
            <a:off x="4587832" y="6023675"/>
            <a:ext cx="3420000" cy="4155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500" b="1">
                <a:solidFill>
                  <a:schemeClr val="accent6"/>
                </a:solidFill>
                <a:latin typeface="Malgun Gothic"/>
                <a:ea typeface="Malgun Gothic"/>
                <a:cs typeface="Malgun Gothic"/>
                <a:sym typeface="Malgun Gothic"/>
              </a:rPr>
              <a:t>TEST OK</a:t>
            </a:r>
            <a:endParaRPr sz="1500" b="1">
              <a:solidFill>
                <a:schemeClr val="accent6"/>
              </a:solidFill>
              <a:latin typeface="Malgun Gothic"/>
              <a:ea typeface="Malgun Gothic"/>
              <a:cs typeface="Malgun Gothic"/>
              <a:sym typeface="Malgun Gothic"/>
            </a:endParaRPr>
          </a:p>
        </p:txBody>
      </p:sp>
      <p:sp>
        <p:nvSpPr>
          <p:cNvPr id="418" name="Google Shape;418;g36e088c0de5_14_22"/>
          <p:cNvSpPr/>
          <p:nvPr/>
        </p:nvSpPr>
        <p:spPr>
          <a:xfrm>
            <a:off x="4186454" y="6062300"/>
            <a:ext cx="369300" cy="338700"/>
          </a:xfrm>
          <a:prstGeom prst="rightArrow">
            <a:avLst>
              <a:gd name="adj1" fmla="val 50000"/>
              <a:gd name="adj2" fmla="val 50000"/>
            </a:avLst>
          </a:prstGeom>
          <a:solidFill>
            <a:srgbClr val="F9CB9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19" name="Google Shape;419;g36e088c0de5_14_22"/>
          <p:cNvSpPr/>
          <p:nvPr/>
        </p:nvSpPr>
        <p:spPr>
          <a:xfrm>
            <a:off x="8068290" y="6062300"/>
            <a:ext cx="369300" cy="338700"/>
          </a:xfrm>
          <a:prstGeom prst="rightArrow">
            <a:avLst>
              <a:gd name="adj1" fmla="val 50000"/>
              <a:gd name="adj2" fmla="val 50000"/>
            </a:avLst>
          </a:prstGeom>
          <a:solidFill>
            <a:srgbClr val="B6D7A8"/>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20" name="Google Shape;420;g36e088c0de5_14_22"/>
          <p:cNvSpPr txBox="1"/>
          <p:nvPr/>
        </p:nvSpPr>
        <p:spPr>
          <a:xfrm>
            <a:off x="319932" y="2891000"/>
            <a:ext cx="81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4000" b="1">
                <a:solidFill>
                  <a:srgbClr val="D9D9D9"/>
                </a:solidFill>
                <a:latin typeface="Malgun Gothic"/>
                <a:ea typeface="Malgun Gothic"/>
                <a:cs typeface="Malgun Gothic"/>
                <a:sym typeface="Malgun Gothic"/>
              </a:rPr>
              <a:t>┰</a:t>
            </a:r>
            <a:endParaRPr sz="4000" b="1">
              <a:solidFill>
                <a:srgbClr val="D9D9D9"/>
              </a:solidFill>
              <a:latin typeface="Malgun Gothic"/>
              <a:ea typeface="Malgun Gothic"/>
              <a:cs typeface="Malgun Gothic"/>
              <a:sym typeface="Malgun Gothic"/>
            </a:endParaRPr>
          </a:p>
        </p:txBody>
      </p:sp>
      <p:sp>
        <p:nvSpPr>
          <p:cNvPr id="421" name="Google Shape;421;g36e088c0de5_14_22"/>
          <p:cNvSpPr txBox="1"/>
          <p:nvPr/>
        </p:nvSpPr>
        <p:spPr>
          <a:xfrm>
            <a:off x="83207" y="3372550"/>
            <a:ext cx="537900" cy="4422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18000" tIns="36000" rIns="18000" bIns="36000" anchor="t" anchorCtr="0">
            <a:spAutoFit/>
          </a:bodyPr>
          <a:lstStyle/>
          <a:p>
            <a:pPr marL="0" lvl="0" indent="0" algn="l" rtl="0">
              <a:spcBef>
                <a:spcPts val="0"/>
              </a:spcBef>
              <a:spcAft>
                <a:spcPts val="0"/>
              </a:spcAft>
              <a:buNone/>
            </a:pPr>
            <a:r>
              <a:rPr lang="ko-KR" sz="800">
                <a:latin typeface="Malgun Gothic"/>
                <a:ea typeface="Malgun Gothic"/>
                <a:cs typeface="Malgun Gothic"/>
                <a:sym typeface="Malgun Gothic"/>
              </a:rPr>
              <a:t>shell.py</a:t>
            </a:r>
            <a:r>
              <a:rPr lang="ko-KR" sz="800">
                <a:solidFill>
                  <a:schemeClr val="dk1"/>
                </a:solidFill>
                <a:latin typeface="Malgun Gothic"/>
                <a:ea typeface="Malgun Gothic"/>
                <a:cs typeface="Malgun Gothic"/>
                <a:sym typeface="Malgun Gothic"/>
              </a:rPr>
              <a:t> main </a:t>
            </a:r>
            <a:endParaRPr sz="800">
              <a:solidFill>
                <a:schemeClr val="dk1"/>
              </a:solidFill>
              <a:latin typeface="Malgun Gothic"/>
              <a:ea typeface="Malgun Gothic"/>
              <a:cs typeface="Malgun Gothic"/>
              <a:sym typeface="Malgun Gothic"/>
            </a:endParaRPr>
          </a:p>
          <a:p>
            <a:pPr marL="0" lvl="0" indent="0" algn="l" rtl="0">
              <a:spcBef>
                <a:spcPts val="0"/>
              </a:spcBef>
              <a:spcAft>
                <a:spcPts val="0"/>
              </a:spcAft>
              <a:buNone/>
            </a:pPr>
            <a:r>
              <a:rPr lang="ko-KR" sz="800">
                <a:solidFill>
                  <a:schemeClr val="dk1"/>
                </a:solidFill>
                <a:latin typeface="Malgun Gothic"/>
                <a:ea typeface="Malgun Gothic"/>
                <a:cs typeface="Malgun Gothic"/>
                <a:sym typeface="Malgun Gothic"/>
              </a:rPr>
              <a:t>개발 완료</a:t>
            </a:r>
            <a:endParaRPr sz="800">
              <a:solidFill>
                <a:schemeClr val="dk1"/>
              </a:solidFill>
              <a:latin typeface="Malgun Gothic"/>
              <a:ea typeface="Malgun Gothic"/>
              <a:cs typeface="Malgun Gothic"/>
              <a:sym typeface="Malgun Gothic"/>
            </a:endParaRPr>
          </a:p>
        </p:txBody>
      </p:sp>
      <p:sp>
        <p:nvSpPr>
          <p:cNvPr id="422" name="Google Shape;422;g36e088c0de5_14_22"/>
          <p:cNvSpPr txBox="1"/>
          <p:nvPr/>
        </p:nvSpPr>
        <p:spPr>
          <a:xfrm>
            <a:off x="319932" y="3797550"/>
            <a:ext cx="81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4000" b="1">
                <a:solidFill>
                  <a:srgbClr val="D9D9D9"/>
                </a:solidFill>
                <a:latin typeface="Malgun Gothic"/>
                <a:ea typeface="Malgun Gothic"/>
                <a:cs typeface="Malgun Gothic"/>
                <a:sym typeface="Malgun Gothic"/>
              </a:rPr>
              <a:t>┰</a:t>
            </a:r>
            <a:endParaRPr sz="4000" b="1">
              <a:solidFill>
                <a:srgbClr val="D9D9D9"/>
              </a:solidFill>
              <a:latin typeface="Malgun Gothic"/>
              <a:ea typeface="Malgun Gothic"/>
              <a:cs typeface="Malgun Gothic"/>
              <a:sym typeface="Malgun Gothic"/>
            </a:endParaRPr>
          </a:p>
        </p:txBody>
      </p:sp>
      <p:sp>
        <p:nvSpPr>
          <p:cNvPr id="423" name="Google Shape;423;g36e088c0de5_14_22"/>
          <p:cNvSpPr txBox="1"/>
          <p:nvPr/>
        </p:nvSpPr>
        <p:spPr>
          <a:xfrm>
            <a:off x="83207" y="4279100"/>
            <a:ext cx="537900" cy="4422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18000" tIns="36000" rIns="18000" bIns="36000" anchor="t" anchorCtr="0">
            <a:spAutoFit/>
          </a:bodyPr>
          <a:lstStyle/>
          <a:p>
            <a:pPr marL="0" lvl="0" indent="0" algn="l" rtl="0">
              <a:spcBef>
                <a:spcPts val="0"/>
              </a:spcBef>
              <a:spcAft>
                <a:spcPts val="0"/>
              </a:spcAft>
              <a:buNone/>
            </a:pPr>
            <a:r>
              <a:rPr lang="ko-KR" sz="800">
                <a:latin typeface="Malgun Gothic"/>
                <a:ea typeface="Malgun Gothic"/>
                <a:cs typeface="Malgun Gothic"/>
                <a:sym typeface="Malgun Gothic"/>
              </a:rPr>
              <a:t>shell.py</a:t>
            </a:r>
            <a:endParaRPr sz="800">
              <a:latin typeface="Malgun Gothic"/>
              <a:ea typeface="Malgun Gothic"/>
              <a:cs typeface="Malgun Gothic"/>
              <a:sym typeface="Malgun Gothic"/>
            </a:endParaRPr>
          </a:p>
          <a:p>
            <a:pPr marL="0" lvl="0" indent="0" algn="l" rtl="0">
              <a:spcBef>
                <a:spcPts val="0"/>
              </a:spcBef>
              <a:spcAft>
                <a:spcPts val="0"/>
              </a:spcAft>
              <a:buNone/>
            </a:pPr>
            <a:r>
              <a:rPr lang="ko-KR" sz="800">
                <a:latin typeface="Malgun Gothic"/>
                <a:ea typeface="Malgun Gothic"/>
                <a:cs typeface="Malgun Gothic"/>
                <a:sym typeface="Malgun Gothic"/>
              </a:rPr>
              <a:t>read</a:t>
            </a:r>
            <a:endParaRPr sz="800">
              <a:latin typeface="Malgun Gothic"/>
              <a:ea typeface="Malgun Gothic"/>
              <a:cs typeface="Malgun Gothic"/>
              <a:sym typeface="Malgun Gothic"/>
            </a:endParaRPr>
          </a:p>
          <a:p>
            <a:pPr marL="0" lvl="0" indent="0" algn="l" rtl="0">
              <a:spcBef>
                <a:spcPts val="0"/>
              </a:spcBef>
              <a:spcAft>
                <a:spcPts val="0"/>
              </a:spcAft>
              <a:buNone/>
            </a:pPr>
            <a:r>
              <a:rPr lang="ko-KR" sz="800">
                <a:solidFill>
                  <a:schemeClr val="dk1"/>
                </a:solidFill>
                <a:latin typeface="Malgun Gothic"/>
                <a:ea typeface="Malgun Gothic"/>
                <a:cs typeface="Malgun Gothic"/>
                <a:sym typeface="Malgun Gothic"/>
              </a:rPr>
              <a:t>개발 완료</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36e088c0de5_5_69"/>
          <p:cNvSpPr txBox="1">
            <a:spLocks noGrp="1"/>
          </p:cNvSpPr>
          <p:nvPr>
            <p:ph type="body" idx="1"/>
          </p:nvPr>
        </p:nvSpPr>
        <p:spPr>
          <a:xfrm>
            <a:off x="1632000" y="1860184"/>
            <a:ext cx="8928000" cy="2533200"/>
          </a:xfrm>
          <a:prstGeom prst="rect">
            <a:avLst/>
          </a:prstGeom>
          <a:noFill/>
          <a:ln>
            <a:noFill/>
          </a:ln>
        </p:spPr>
        <p:txBody>
          <a:bodyPr spcFirstLastPara="1" wrap="square" lIns="0" tIns="45700" rIns="91425" bIns="45700" anchor="ctr" anchorCtr="0">
            <a:noAutofit/>
          </a:bodyPr>
          <a:lstStyle/>
          <a:p>
            <a:pPr marL="0" lvl="0" indent="0" algn="ctr" rtl="0">
              <a:lnSpc>
                <a:spcPct val="90000"/>
              </a:lnSpc>
              <a:spcBef>
                <a:spcPts val="0"/>
              </a:spcBef>
              <a:spcAft>
                <a:spcPts val="0"/>
              </a:spcAft>
              <a:buClr>
                <a:schemeClr val="dk1"/>
              </a:buClr>
              <a:buSzPts val="3200"/>
              <a:buNone/>
            </a:pPr>
            <a:r>
              <a:rPr lang="ko-KR"/>
              <a:t>기능 구현</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344c43bceee_0_20"/>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ko-KR" sz="4000">
                <a:latin typeface="Arial"/>
                <a:ea typeface="Arial"/>
                <a:cs typeface="Arial"/>
                <a:sym typeface="Arial"/>
              </a:rPr>
              <a:t>Class diagram</a:t>
            </a:r>
            <a:endParaRPr/>
          </a:p>
        </p:txBody>
      </p:sp>
      <p:pic>
        <p:nvPicPr>
          <p:cNvPr id="91" name="Google Shape;91;g344c43bceee_0_20"/>
          <p:cNvPicPr preferRelativeResize="0"/>
          <p:nvPr/>
        </p:nvPicPr>
        <p:blipFill>
          <a:blip r:embed="rId3">
            <a:alphaModFix/>
          </a:blip>
          <a:stretch>
            <a:fillRect/>
          </a:stretch>
        </p:blipFill>
        <p:spPr>
          <a:xfrm>
            <a:off x="480825" y="959950"/>
            <a:ext cx="11230351" cy="5906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6e088c0de5_9_3"/>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기능 구현 - Read</a:t>
            </a:r>
            <a:endParaRPr/>
          </a:p>
        </p:txBody>
      </p:sp>
      <p:pic>
        <p:nvPicPr>
          <p:cNvPr id="97" name="Google Shape;97;g36e088c0de5_9_3"/>
          <p:cNvPicPr preferRelativeResize="0"/>
          <p:nvPr/>
        </p:nvPicPr>
        <p:blipFill>
          <a:blip r:embed="rId3">
            <a:alphaModFix/>
          </a:blip>
          <a:stretch>
            <a:fillRect/>
          </a:stretch>
        </p:blipFill>
        <p:spPr>
          <a:xfrm>
            <a:off x="418964" y="1102493"/>
            <a:ext cx="3560032" cy="5593257"/>
          </a:xfrm>
          <a:prstGeom prst="rect">
            <a:avLst/>
          </a:prstGeom>
          <a:noFill/>
          <a:ln>
            <a:noFill/>
          </a:ln>
        </p:spPr>
      </p:pic>
      <p:sp>
        <p:nvSpPr>
          <p:cNvPr id="98" name="Google Shape;98;g36e088c0de5_9_3"/>
          <p:cNvSpPr txBox="1"/>
          <p:nvPr/>
        </p:nvSpPr>
        <p:spPr>
          <a:xfrm>
            <a:off x="3927200" y="1381650"/>
            <a:ext cx="6531600" cy="17025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Valid LBA 체크</a:t>
            </a:r>
            <a:endParaRPr sz="1500">
              <a:solidFill>
                <a:schemeClr val="dk1"/>
              </a:solidFill>
              <a:latin typeface="Malgun Gothic"/>
              <a:ea typeface="Malgun Gothic"/>
              <a:cs typeface="Malgun Gothic"/>
              <a:sym typeface="Malgun Gothic"/>
            </a:endParaRPr>
          </a:p>
          <a:p>
            <a:pPr marL="914400" lvl="1" indent="-323850" algn="l" rtl="0">
              <a:lnSpc>
                <a:spcPct val="150000"/>
              </a:lnSpc>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Invalid하면 Error</a:t>
            </a:r>
            <a:endParaRPr sz="1500">
              <a:solidFill>
                <a:schemeClr val="dk1"/>
              </a:solidFill>
              <a:latin typeface="Malgun Gothic"/>
              <a:ea typeface="Malgun Gothic"/>
              <a:cs typeface="Malgun Gothic"/>
              <a:sym typeface="Malgun Gothic"/>
            </a:endParaRPr>
          </a:p>
          <a:p>
            <a:pPr marL="457200" lvl="0" indent="-323850" algn="l" rtl="0">
              <a:lnSpc>
                <a:spcPct val="150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Buffer Read 시도</a:t>
            </a:r>
            <a:endParaRPr sz="1500">
              <a:solidFill>
                <a:schemeClr val="dk1"/>
              </a:solidFill>
              <a:latin typeface="Malgun Gothic"/>
              <a:ea typeface="Malgun Gothic"/>
              <a:cs typeface="Malgun Gothic"/>
              <a:sym typeface="Malgun Gothic"/>
            </a:endParaRPr>
          </a:p>
          <a:p>
            <a:pPr marL="914400" lvl="1" indent="-323850" algn="l" rtl="0">
              <a:lnSpc>
                <a:spcPct val="150000"/>
              </a:lnSpc>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성공하면 Output File에 작성</a:t>
            </a:r>
            <a:endParaRPr sz="1500">
              <a:solidFill>
                <a:schemeClr val="dk1"/>
              </a:solidFill>
              <a:latin typeface="Malgun Gothic"/>
              <a:ea typeface="Malgun Gothic"/>
              <a:cs typeface="Malgun Gothic"/>
              <a:sym typeface="Malgun Gothic"/>
            </a:endParaRPr>
          </a:p>
          <a:p>
            <a:pPr marL="914400" lvl="1" indent="-323850" algn="l" rtl="0">
              <a:lnSpc>
                <a:spcPct val="150000"/>
              </a:lnSpc>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실패하면 Nand에서 읽어와서 Output File에 작성</a:t>
            </a:r>
            <a:endParaRPr sz="1500">
              <a:solidFill>
                <a:schemeClr val="dk1"/>
              </a:solidFill>
              <a:latin typeface="Malgun Gothic"/>
              <a:ea typeface="Malgun Gothic"/>
              <a:cs typeface="Malgun Gothic"/>
              <a:sym typeface="Malgun Gothic"/>
            </a:endParaRPr>
          </a:p>
          <a:p>
            <a:pPr marL="0" lvl="0" indent="457200" algn="l" rtl="0">
              <a:lnSpc>
                <a:spcPct val="150000"/>
              </a:lnSpc>
              <a:spcBef>
                <a:spcPts val="0"/>
              </a:spcBef>
              <a:spcAft>
                <a:spcPts val="0"/>
              </a:spcAft>
              <a:buNone/>
            </a:pPr>
            <a:endParaRPr sz="1500">
              <a:solidFill>
                <a:schemeClr val="dk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6e088c0de5_14_9"/>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기능 구현 - Write</a:t>
            </a:r>
            <a:endParaRPr/>
          </a:p>
        </p:txBody>
      </p:sp>
      <p:pic>
        <p:nvPicPr>
          <p:cNvPr id="104" name="Google Shape;104;g36e088c0de5_14_9"/>
          <p:cNvPicPr preferRelativeResize="0"/>
          <p:nvPr/>
        </p:nvPicPr>
        <p:blipFill>
          <a:blip r:embed="rId3">
            <a:alphaModFix/>
          </a:blip>
          <a:stretch>
            <a:fillRect/>
          </a:stretch>
        </p:blipFill>
        <p:spPr>
          <a:xfrm>
            <a:off x="527150" y="1132043"/>
            <a:ext cx="2992517" cy="5593256"/>
          </a:xfrm>
          <a:prstGeom prst="rect">
            <a:avLst/>
          </a:prstGeom>
          <a:noFill/>
          <a:ln>
            <a:noFill/>
          </a:ln>
        </p:spPr>
      </p:pic>
      <p:sp>
        <p:nvSpPr>
          <p:cNvPr id="105" name="Google Shape;105;g36e088c0de5_14_9"/>
          <p:cNvSpPr txBox="1"/>
          <p:nvPr/>
        </p:nvSpPr>
        <p:spPr>
          <a:xfrm>
            <a:off x="3927200" y="1381650"/>
            <a:ext cx="6531600" cy="15447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Valid LBA and Valid Value 체크</a:t>
            </a:r>
            <a:endParaRPr sz="1500">
              <a:solidFill>
                <a:schemeClr val="dk1"/>
              </a:solidFill>
              <a:latin typeface="Malgun Gothic"/>
              <a:ea typeface="Malgun Gothic"/>
              <a:cs typeface="Malgun Gothic"/>
              <a:sym typeface="Malgun Gothic"/>
            </a:endParaRPr>
          </a:p>
          <a:p>
            <a:pPr marL="914400" lvl="1" indent="-323850" algn="l" rtl="0">
              <a:lnSpc>
                <a:spcPct val="150000"/>
              </a:lnSpc>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Invalid하면 Error</a:t>
            </a:r>
            <a:endParaRPr sz="1500">
              <a:solidFill>
                <a:schemeClr val="dk1"/>
              </a:solidFill>
              <a:latin typeface="Malgun Gothic"/>
              <a:ea typeface="Malgun Gothic"/>
              <a:cs typeface="Malgun Gothic"/>
              <a:sym typeface="Malgun Gothic"/>
            </a:endParaRPr>
          </a:p>
          <a:p>
            <a:pPr marL="457200" lvl="0" indent="-323850" algn="l" rtl="0">
              <a:lnSpc>
                <a:spcPct val="150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Buffer Write 시도</a:t>
            </a:r>
            <a:endParaRPr sz="1500">
              <a:solidFill>
                <a:schemeClr val="dk1"/>
              </a:solidFill>
              <a:latin typeface="Malgun Gothic"/>
              <a:ea typeface="Malgun Gothic"/>
              <a:cs typeface="Malgun Gothic"/>
              <a:sym typeface="Malgun Gothic"/>
            </a:endParaRPr>
          </a:p>
          <a:p>
            <a:pPr marL="914400" lvl="1" indent="-323850" algn="l" rtl="0">
              <a:lnSpc>
                <a:spcPct val="150000"/>
              </a:lnSpc>
              <a:spcBef>
                <a:spcPts val="0"/>
              </a:spcBef>
              <a:spcAft>
                <a:spcPts val="0"/>
              </a:spcAft>
              <a:buClr>
                <a:schemeClr val="dk1"/>
              </a:buClr>
              <a:buSzPts val="1500"/>
              <a:buFont typeface="Malgun Gothic"/>
              <a:buChar char="○"/>
            </a:pPr>
            <a:r>
              <a:rPr lang="ko-KR" sz="1500">
                <a:solidFill>
                  <a:schemeClr val="dk1"/>
                </a:solidFill>
                <a:latin typeface="Malgun Gothic"/>
                <a:ea typeface="Malgun Gothic"/>
                <a:cs typeface="Malgun Gothic"/>
                <a:sym typeface="Malgun Gothic"/>
              </a:rPr>
              <a:t>실패하면 Buffer Flush 후 다시 시도</a:t>
            </a:r>
            <a:endParaRPr sz="1500">
              <a:solidFill>
                <a:schemeClr val="dk1"/>
              </a:solidFill>
              <a:latin typeface="Malgun Gothic"/>
              <a:ea typeface="Malgun Gothic"/>
              <a:cs typeface="Malgun Gothic"/>
              <a:sym typeface="Malgun Gothic"/>
            </a:endParaRPr>
          </a:p>
          <a:p>
            <a:pPr marL="0" lvl="0" indent="457200" algn="l" rtl="0">
              <a:lnSpc>
                <a:spcPct val="150000"/>
              </a:lnSpc>
              <a:spcBef>
                <a:spcPts val="0"/>
              </a:spcBef>
              <a:spcAft>
                <a:spcPts val="0"/>
              </a:spcAft>
              <a:buNone/>
            </a:pPr>
            <a:endParaRPr sz="1500">
              <a:solidFill>
                <a:schemeClr val="dk1"/>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36e088c0de5_20_14"/>
          <p:cNvSpPr txBox="1">
            <a:spLocks noGrp="1"/>
          </p:cNvSpPr>
          <p:nvPr>
            <p:ph type="title"/>
          </p:nvPr>
        </p:nvSpPr>
        <p:spPr>
          <a:xfrm>
            <a:off x="605980" y="310143"/>
            <a:ext cx="10515600" cy="649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ko-KR"/>
              <a:t>기능 구현 - Buffer 저장 (WRITE)</a:t>
            </a:r>
            <a:endParaRPr/>
          </a:p>
        </p:txBody>
      </p:sp>
      <p:pic>
        <p:nvPicPr>
          <p:cNvPr id="111" name="Google Shape;111;g36e088c0de5_20_14"/>
          <p:cNvPicPr preferRelativeResize="0"/>
          <p:nvPr/>
        </p:nvPicPr>
        <p:blipFill>
          <a:blip r:embed="rId3">
            <a:alphaModFix/>
          </a:blip>
          <a:stretch>
            <a:fillRect/>
          </a:stretch>
        </p:blipFill>
        <p:spPr>
          <a:xfrm>
            <a:off x="366169" y="1080943"/>
            <a:ext cx="2692847" cy="5593257"/>
          </a:xfrm>
          <a:prstGeom prst="rect">
            <a:avLst/>
          </a:prstGeom>
          <a:noFill/>
          <a:ln>
            <a:noFill/>
          </a:ln>
        </p:spPr>
      </p:pic>
      <p:sp>
        <p:nvSpPr>
          <p:cNvPr id="112" name="Google Shape;112;g36e088c0de5_20_14"/>
          <p:cNvSpPr txBox="1"/>
          <p:nvPr/>
        </p:nvSpPr>
        <p:spPr>
          <a:xfrm>
            <a:off x="3927200" y="1381650"/>
            <a:ext cx="6531600" cy="16335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겹치는 ERASE가 존재하고 size 1이면 제거</a:t>
            </a:r>
            <a:endParaRPr sz="1500">
              <a:solidFill>
                <a:schemeClr val="dk1"/>
              </a:solidFill>
              <a:latin typeface="Malgun Gothic"/>
              <a:ea typeface="Malgun Gothic"/>
              <a:cs typeface="Malgun Gothic"/>
              <a:sym typeface="Malgun Gothic"/>
            </a:endParaRPr>
          </a:p>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겹치는 WRITE가 존재하면 제거</a:t>
            </a:r>
            <a:endParaRPr sz="1500">
              <a:solidFill>
                <a:schemeClr val="dk1"/>
              </a:solidFill>
              <a:latin typeface="Malgun Gothic"/>
              <a:ea typeface="Malgun Gothic"/>
              <a:cs typeface="Malgun Gothic"/>
              <a:sym typeface="Malgun Gothic"/>
            </a:endParaRPr>
          </a:p>
          <a:p>
            <a:pPr marL="457200" lvl="0" indent="-323850" algn="l" rtl="0">
              <a:lnSpc>
                <a:spcPct val="115000"/>
              </a:lnSpc>
              <a:spcBef>
                <a:spcPts val="0"/>
              </a:spcBef>
              <a:spcAft>
                <a:spcPts val="0"/>
              </a:spcAft>
              <a:buClr>
                <a:schemeClr val="dk1"/>
              </a:buClr>
              <a:buSzPts val="1500"/>
              <a:buFont typeface="Malgun Gothic"/>
              <a:buAutoNum type="arabicPeriod"/>
            </a:pPr>
            <a:r>
              <a:rPr lang="ko-KR" sz="1500">
                <a:solidFill>
                  <a:schemeClr val="dk1"/>
                </a:solidFill>
                <a:latin typeface="Malgun Gothic"/>
                <a:ea typeface="Malgun Gothic"/>
                <a:cs typeface="Malgun Gothic"/>
                <a:sym typeface="Malgun Gothic"/>
              </a:rPr>
              <a:t>WRITE 저장</a:t>
            </a:r>
            <a:endParaRPr sz="1500" b="1">
              <a:solidFill>
                <a:srgbClr val="171717"/>
              </a:solidFill>
              <a:highlight>
                <a:srgbClr val="FFFFFF"/>
              </a:highlight>
            </a:endParaRPr>
          </a:p>
          <a:p>
            <a:pPr marL="0" lvl="0" indent="457200" algn="l" rtl="0">
              <a:lnSpc>
                <a:spcPct val="115000"/>
              </a:lnSpc>
              <a:spcBef>
                <a:spcPts val="0"/>
              </a:spcBef>
              <a:spcAft>
                <a:spcPts val="0"/>
              </a:spcAft>
              <a:buNone/>
            </a:pPr>
            <a:endParaRPr sz="1500" b="1">
              <a:solidFill>
                <a:srgbClr val="171717"/>
              </a:solidFill>
              <a:highlight>
                <a:srgbClr val="FFFFFF"/>
              </a:highlight>
            </a:endParaRPr>
          </a:p>
          <a:p>
            <a:pPr marL="0" lvl="0" indent="0" algn="l" rtl="0">
              <a:lnSpc>
                <a:spcPct val="115000"/>
              </a:lnSpc>
              <a:spcBef>
                <a:spcPts val="0"/>
              </a:spcBef>
              <a:spcAft>
                <a:spcPts val="0"/>
              </a:spcAft>
              <a:buNone/>
            </a:pPr>
            <a:r>
              <a:rPr lang="ko-KR" sz="1500" b="1">
                <a:solidFill>
                  <a:srgbClr val="171717"/>
                </a:solidFill>
                <a:highlight>
                  <a:srgbClr val="FFFFFF"/>
                </a:highlight>
              </a:rPr>
              <a:t>※ </a:t>
            </a:r>
            <a:r>
              <a:rPr lang="ko-KR" sz="1500">
                <a:solidFill>
                  <a:schemeClr val="dk1"/>
                </a:solidFill>
                <a:latin typeface="Malgun Gothic"/>
                <a:ea typeface="Malgun Gothic"/>
                <a:cs typeface="Malgun Gothic"/>
                <a:sym typeface="Malgun Gothic"/>
              </a:rPr>
              <a:t>Buffer 쓸 때 개수가 5개 넘으면 실패 return → SSD에서 flush 수행</a:t>
            </a:r>
            <a:endParaRPr sz="1500">
              <a:solidFill>
                <a:schemeClr val="dk1"/>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1244</Words>
  <Application>Microsoft Office PowerPoint</Application>
  <PresentationFormat>와이드스크린</PresentationFormat>
  <Paragraphs>224</Paragraphs>
  <Slides>40</Slides>
  <Notes>40</Notes>
  <HiddenSlides>0</HiddenSlides>
  <MMClips>3</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40</vt:i4>
      </vt:variant>
    </vt:vector>
  </HeadingPairs>
  <TitlesOfParts>
    <vt:vector size="44" baseType="lpstr">
      <vt:lpstr>Malgun Gothic</vt:lpstr>
      <vt:lpstr>Arial</vt:lpstr>
      <vt:lpstr>Courier New</vt:lpstr>
      <vt:lpstr>Office 테마</vt:lpstr>
      <vt:lpstr>PowerPoint 프레젠테이션</vt:lpstr>
      <vt:lpstr>목차</vt:lpstr>
      <vt:lpstr>PowerPoint 프레젠테이션</vt:lpstr>
      <vt:lpstr>팀원 소개</vt:lpstr>
      <vt:lpstr>PowerPoint 프레젠테이션</vt:lpstr>
      <vt:lpstr>Class diagram</vt:lpstr>
      <vt:lpstr>기능 구현 - Read</vt:lpstr>
      <vt:lpstr>기능 구현 - Write</vt:lpstr>
      <vt:lpstr>기능 구현 - Buffer 저장 (WRITE)</vt:lpstr>
      <vt:lpstr>기능 구현 - Buffer 저장 (ERASE)</vt:lpstr>
      <vt:lpstr>PowerPoint 프레젠테이션</vt:lpstr>
      <vt:lpstr>시나리오 - log, runner</vt:lpstr>
      <vt:lpstr>시나리오 - Erase</vt:lpstr>
      <vt:lpstr>PowerPoint 프레젠테이션</vt:lpstr>
      <vt:lpstr>TDD 활용 예시</vt:lpstr>
      <vt:lpstr>TDD 활용 예시</vt:lpstr>
      <vt:lpstr>PowerPoint 프레젠테이션</vt:lpstr>
      <vt:lpstr>Mock</vt:lpstr>
      <vt:lpstr>Mock &amp; Stub - 느린 파일입출력 대체</vt:lpstr>
      <vt:lpstr>PowerPoint 프레젠테이션</vt:lpstr>
      <vt:lpstr>Fixture와 parametrize 사용</vt:lpstr>
      <vt:lpstr>Magic string, magic number 제거</vt:lpstr>
      <vt:lpstr>Argument 개수 줄이기</vt:lpstr>
      <vt:lpstr>가드절 사용</vt:lpstr>
      <vt:lpstr>Extract method 사용</vt:lpstr>
      <vt:lpstr>flake8 사용하여 PEP 8 적용</vt:lpstr>
      <vt:lpstr>기타</vt:lpstr>
      <vt:lpstr>PowerPoint 프레젠테이션</vt:lpstr>
      <vt:lpstr>Design Pattern - Decorator</vt:lpstr>
      <vt:lpstr>Design Pattern - Command</vt:lpstr>
      <vt:lpstr>Design Pattern - Factory</vt:lpstr>
      <vt:lpstr>Design Pattern - Singleton Pattern</vt:lpstr>
      <vt:lpstr>PowerPoint 프레젠테이션</vt:lpstr>
      <vt:lpstr>소감</vt:lpstr>
      <vt:lpstr>소감</vt:lpstr>
      <vt:lpstr>PowerPoint 프레젠테이션</vt:lpstr>
      <vt:lpstr>PowerPoint 프레젠테이션</vt:lpstr>
      <vt:lpstr>리팩토링을 통한 클린코드 전후 비교</vt:lpstr>
      <vt:lpstr>리팩토링을 통한 클린코드 전후 비교</vt:lpstr>
      <vt:lpstr>TDD 활용 예시 - Shell full_read()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linejin1313@gmail.com</dc:creator>
  <cp:lastModifiedBy>User</cp:lastModifiedBy>
  <cp:revision>2</cp:revision>
  <dcterms:created xsi:type="dcterms:W3CDTF">2024-04-15T01:50:35Z</dcterms:created>
  <dcterms:modified xsi:type="dcterms:W3CDTF">2025-07-18T03:51:32Z</dcterms:modified>
</cp:coreProperties>
</file>